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</p:sldMasterIdLst>
  <p:notesMasterIdLst>
    <p:notesMasterId r:id="rId41"/>
  </p:notesMasterIdLst>
  <p:sldIdLst>
    <p:sldId id="256" r:id="rId5"/>
    <p:sldId id="315" r:id="rId6"/>
    <p:sldId id="259" r:id="rId7"/>
    <p:sldId id="258" r:id="rId8"/>
    <p:sldId id="278" r:id="rId9"/>
    <p:sldId id="319" r:id="rId10"/>
    <p:sldId id="332" r:id="rId11"/>
    <p:sldId id="333" r:id="rId12"/>
    <p:sldId id="334" r:id="rId13"/>
    <p:sldId id="335" r:id="rId14"/>
    <p:sldId id="336" r:id="rId15"/>
    <p:sldId id="337" r:id="rId16"/>
    <p:sldId id="318" r:id="rId17"/>
    <p:sldId id="302" r:id="rId18"/>
    <p:sldId id="320" r:id="rId19"/>
    <p:sldId id="345" r:id="rId20"/>
    <p:sldId id="346" r:id="rId21"/>
    <p:sldId id="347" r:id="rId22"/>
    <p:sldId id="338" r:id="rId23"/>
    <p:sldId id="339" r:id="rId24"/>
    <p:sldId id="340" r:id="rId25"/>
    <p:sldId id="341" r:id="rId26"/>
    <p:sldId id="343" r:id="rId27"/>
    <p:sldId id="344" r:id="rId28"/>
    <p:sldId id="321" r:id="rId29"/>
    <p:sldId id="322" r:id="rId30"/>
    <p:sldId id="324" r:id="rId31"/>
    <p:sldId id="325" r:id="rId32"/>
    <p:sldId id="326" r:id="rId33"/>
    <p:sldId id="331" r:id="rId34"/>
    <p:sldId id="323" r:id="rId35"/>
    <p:sldId id="330" r:id="rId36"/>
    <p:sldId id="327" r:id="rId37"/>
    <p:sldId id="329" r:id="rId38"/>
    <p:sldId id="272" r:id="rId39"/>
    <p:sldId id="271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C0A4F3DE-E828-4EBC-9FE2-9E8FCE1BC531}">
          <p14:sldIdLst>
            <p14:sldId id="256"/>
            <p14:sldId id="315"/>
            <p14:sldId id="259"/>
            <p14:sldId id="258"/>
            <p14:sldId id="278"/>
          </p14:sldIdLst>
        </p14:section>
        <p14:section name="Produktübersicht" id="{F9FCEF5B-4E9D-4132-854C-5D8DDE9ABF73}">
          <p14:sldIdLst>
            <p14:sldId id="319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Architekturübersicht" id="{80851FF3-9617-4391-94FA-C0822094AAFB}">
          <p14:sldIdLst>
            <p14:sldId id="318"/>
            <p14:sldId id="302"/>
            <p14:sldId id="320"/>
            <p14:sldId id="345"/>
            <p14:sldId id="346"/>
            <p14:sldId id="347"/>
          </p14:sldIdLst>
        </p14:section>
        <p14:section name="Testen" id="{9C8DF8DE-1495-4AC1-BE1C-1249C3F3A196}">
          <p14:sldIdLst>
            <p14:sldId id="338"/>
            <p14:sldId id="339"/>
            <p14:sldId id="340"/>
            <p14:sldId id="341"/>
            <p14:sldId id="343"/>
            <p14:sldId id="344"/>
          </p14:sldIdLst>
        </p14:section>
        <p14:section name="Live Demo" id="{9AD2B2B1-DBFF-4C6D-BF45-E5E0AE3EE6BD}">
          <p14:sldIdLst>
            <p14:sldId id="321"/>
            <p14:sldId id="322"/>
            <p14:sldId id="324"/>
            <p14:sldId id="325"/>
            <p14:sldId id="326"/>
            <p14:sldId id="331"/>
          </p14:sldIdLst>
        </p14:section>
        <p14:section name="Fazit und Ausblick" id="{BE1D741A-9106-40E3-864D-EADB866A7DC5}">
          <p14:sldIdLst>
            <p14:sldId id="323"/>
            <p14:sldId id="330"/>
            <p14:sldId id="327"/>
            <p14:sldId id="329"/>
          </p14:sldIdLst>
        </p14:section>
        <p14:section name="Abschluss" id="{7F760D4F-1B14-4F75-9352-13661342FCD0}">
          <p14:sldIdLst>
            <p14:sldId id="272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779"/>
    <a:srgbClr val="5C6971"/>
    <a:srgbClr val="E2001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4239C-84DE-4715-90C4-C3447BE046C5}" v="368" dt="2023-05-17T19:32:07.979"/>
    <p1510:client id="{5FF6C4B4-368C-E888-B928-CE086139DC45}" v="56" dt="2023-05-17T09:02:16.131"/>
    <p1510:client id="{8304D04E-8E8E-45EF-8F66-BB8AA7D82A57}" v="130" dt="2023-05-17T12:34:37.847"/>
    <p1510:client id="{E98D4C96-867F-0BDE-294E-EA6ACFCA6563}" v="268" dt="2023-05-17T19:21:34.253"/>
    <p1510:client id="{FA018580-2A5F-7525-B02C-7889C307210C}" v="2" dt="2023-05-18T15:59:37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2370365971034644"/>
          <c:y val="0.12209774101268818"/>
          <c:w val="0.87629634028965353"/>
          <c:h val="0.792799244164797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Arbeitszeit</c:v>
                </c:pt>
              </c:strCache>
            </c:strRef>
          </c:tx>
          <c:spPr>
            <a:solidFill>
              <a:srgbClr val="2F5779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Adrian</c:v>
                </c:pt>
                <c:pt idx="1">
                  <c:v>Mika</c:v>
                </c:pt>
                <c:pt idx="2">
                  <c:v>Maris</c:v>
                </c:pt>
                <c:pt idx="3">
                  <c:v>Janin</c:v>
                </c:pt>
                <c:pt idx="4">
                  <c:v>Erika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170</c:v>
                </c:pt>
                <c:pt idx="1">
                  <c:v>163</c:v>
                </c:pt>
                <c:pt idx="2">
                  <c:v>152</c:v>
                </c:pt>
                <c:pt idx="3">
                  <c:v>119</c:v>
                </c:pt>
                <c:pt idx="4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83-4AD9-ABB3-337AE56D6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480080"/>
        <c:axId val="53466640"/>
      </c:barChart>
      <c:catAx>
        <c:axId val="53480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3466640"/>
        <c:crosses val="autoZero"/>
        <c:auto val="1"/>
        <c:lblAlgn val="ctr"/>
        <c:lblOffset val="100"/>
        <c:noMultiLvlLbl val="0"/>
      </c:catAx>
      <c:valAx>
        <c:axId val="53466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err="1"/>
                  <a:t>Arbeitszeit</a:t>
                </a:r>
                <a:r>
                  <a:rPr lang="en-GB"/>
                  <a:t> in </a:t>
                </a:r>
                <a:r>
                  <a:rPr lang="en-GB" err="1"/>
                  <a:t>Stunden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348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51196-BF3E-43A0-B7F7-17703D112B6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9258D-D4D8-47C8-A167-F16CEF3F09B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4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9258D-D4D8-47C8-A167-F16CEF3F09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86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9258D-D4D8-47C8-A167-F16CEF3F09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27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3" descr="Streifen_Titelmaster">
            <a:extLst>
              <a:ext uri="{FF2B5EF4-FFF2-40B4-BE49-F238E27FC236}">
                <a16:creationId xmlns:a16="http://schemas.microsoft.com/office/drawing/2014/main" id="{1EC94A30-95BC-BB17-B3B7-5330F42160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1"/>
            <a:ext cx="121920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4">
            <a:extLst>
              <a:ext uri="{FF2B5EF4-FFF2-40B4-BE49-F238E27FC236}">
                <a16:creationId xmlns:a16="http://schemas.microsoft.com/office/drawing/2014/main" id="{803E99B5-4678-0F82-C469-3B6DC5771A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434013"/>
            <a:ext cx="12192000" cy="37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7367" tIns="33683" rIns="67367" bIns="33683">
            <a:spAutoFit/>
          </a:bodyPr>
          <a:lstStyle>
            <a:lvl1pPr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de-DE" altLang="de-DE" sz="2000" b="1">
                <a:solidFill>
                  <a:schemeClr val="bg1"/>
                </a:solidFill>
              </a:rPr>
              <a:t>www.dhbw-stuttgart.de </a:t>
            </a:r>
          </a:p>
        </p:txBody>
      </p:sp>
      <p:pic>
        <p:nvPicPr>
          <p:cNvPr id="4" name="Picture 32" descr="DHBW_d_Stuttgart_Folienmaster_RGB_090615">
            <a:extLst>
              <a:ext uri="{FF2B5EF4-FFF2-40B4-BE49-F238E27FC236}">
                <a16:creationId xmlns:a16="http://schemas.microsoft.com/office/drawing/2014/main" id="{5197CEF9-4C21-478F-6D7F-74C3A41B66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8" y="349250"/>
            <a:ext cx="4395464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32" name="Rectangle 40"/>
          <p:cNvSpPr>
            <a:spLocks noGrp="1" noChangeArrowheads="1"/>
          </p:cNvSpPr>
          <p:nvPr>
            <p:ph type="subTitle" idx="1"/>
          </p:nvPr>
        </p:nvSpPr>
        <p:spPr>
          <a:xfrm>
            <a:off x="2635739" y="3716338"/>
            <a:ext cx="8915399" cy="1008062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0" indent="0" defTabSz="914400">
              <a:defRPr sz="1500"/>
            </a:lvl1pPr>
          </a:lstStyle>
          <a:p>
            <a:pPr lvl="0"/>
            <a:r>
              <a:rPr lang="de-DE" noProof="0"/>
              <a:t>Veranstaltung | Datum |</a:t>
            </a:r>
          </a:p>
          <a:p>
            <a:pPr lvl="0"/>
            <a:r>
              <a:rPr lang="de-DE" noProof="0"/>
              <a:t>REDNER | Funktion |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ctrTitle"/>
          </p:nvPr>
        </p:nvSpPr>
        <p:spPr>
          <a:xfrm>
            <a:off x="1197708" y="2133601"/>
            <a:ext cx="10363200" cy="1470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4000">
                <a:solidFill>
                  <a:srgbClr val="5C697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3567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0F825B4-0025-D2A3-630E-9F0C7DB5A8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7DDAF-AB00-4294-8007-0ECA1E8A4D70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9143EB0-7FED-5DDD-A4FB-076CE769B6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5859E3F3-61E0-4234-AF8A-2A521222899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2829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D8A73-2214-BD97-57E1-71A7147260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F5E39-25BF-4339-ADD5-F4437561E2DD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F2CAD4-20B8-C077-7ADD-862D4B31F6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83BF5DC3-62CF-454E-84AE-94A372A33B9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99041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0B925-AF4A-DDF6-D995-F417DC1BF9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BD11E-EB41-475D-A2F4-1153A91D530D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F189BA-AFBF-F85F-1C6A-FE80677151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0BD299A6-E226-49B8-8314-D03EB004D1A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5232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FD508B-C6F0-6D8C-DC3F-185B15AD85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F0A17-DD2C-4F22-A43B-840762752008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CF7F0D-208E-8EF0-021C-6276993275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C5929171-F10D-475A-BC3F-8A963D970A8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5492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15754" y="1447800"/>
            <a:ext cx="2625969" cy="46482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37846" y="1447800"/>
            <a:ext cx="7690338" cy="46482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533AD7-623D-0204-B610-7B8BAA837E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9E2442-C7B3-46E7-BEEA-B28CD0C9531C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2EC58FC-4F45-5032-8C34-C45CD0CF76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6DA925A7-0C38-4B06-8538-53128553437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11712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FA66E-00EA-4204-8E89-25FED2A62DA2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4986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F5828-F6C3-4D7F-9A69-7D7B0956894E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8E6E012-86AD-80D7-33F0-3A0D23D47EB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7848" y="2743201"/>
            <a:ext cx="3418293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E6C0DFE-E3A0-0917-B818-134203E33D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20016" y="2738846"/>
            <a:ext cx="3421705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17F265-2B2B-CD39-C3E1-B453B06DC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141" y="2116127"/>
            <a:ext cx="342000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E8D36C31-FA42-25B2-E14A-19F4B7342D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78931" y="2116127"/>
            <a:ext cx="342000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EF4B46B-5DA6-E578-3C9D-27EF4ADA5EA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78932" y="2738846"/>
            <a:ext cx="3418293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32D01B84-BBF9-EAEC-6AF7-F50CFDBB03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21721" y="2117547"/>
            <a:ext cx="342000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EC364B1-71E0-84D1-3A22-1FD4A9F4183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414838" y="2116127"/>
            <a:ext cx="0" cy="41275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DC3C325-BD98-DB8A-39F7-FAF59B8F65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965758" y="2116127"/>
            <a:ext cx="0" cy="41275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03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706FE-5D06-4B9B-9DD2-7B70DD32ABC5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6FD0F1E-C72C-CE01-F3DA-5006193F0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48" y="2192339"/>
            <a:ext cx="4083604" cy="183102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8E6E012-86AD-80D7-33F0-3A0D23D47EB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7848" y="4175761"/>
            <a:ext cx="4083604" cy="196165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4F82074-E117-7C10-F4CE-6C6A9D14D1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38427" y="2192339"/>
            <a:ext cx="6203295" cy="183102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E6C0DFE-E3A0-0917-B818-134203E33D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238427" y="4171408"/>
            <a:ext cx="6203295" cy="19616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8990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2E914-9E47-41B3-AC55-7B70AE3E6DEF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BD7ADC3F-7221-E7D4-7859-4E82947E2D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8033" y="2285999"/>
            <a:ext cx="3330388" cy="152969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DE4BF3-9F60-3888-2237-1A922E3BA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30639" y="2286186"/>
            <a:ext cx="3330388" cy="15301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EE751B05-E336-EC67-A714-897202852D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3245" y="2286186"/>
            <a:ext cx="3330388" cy="15301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E688D6C4-737D-B830-4324-15337882B1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943" y="3815693"/>
            <a:ext cx="3330575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  <a:p>
            <a:pPr lvl="0"/>
            <a:r>
              <a:rPr lang="de-DE"/>
              <a:t>Zeile3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A7978CD-8F81-DD6B-8006-DE2C78BF79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38033" y="4304999"/>
            <a:ext cx="3330388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40CB249B-BE9F-B643-39E3-D60F6F58B2E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30639" y="4304998"/>
            <a:ext cx="3330388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6E7FA17F-A8F8-4B64-0131-94DC4AB1904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23245" y="4304998"/>
            <a:ext cx="3330388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4E18C107-2139-ECE7-5676-A15FDB6105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2549" y="3831986"/>
            <a:ext cx="3330575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E5BA7309-731E-1056-63EC-8BA585350B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5155" y="3831986"/>
            <a:ext cx="3330575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2DB114C2-5419-6FFE-8629-4965791C93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7846" y="5771448"/>
            <a:ext cx="3330575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00F12DDC-1591-F914-E568-32A28F1F55A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30545" y="5764307"/>
            <a:ext cx="3330575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A0C44A0E-6B11-4F8F-E2D4-1DA2C5A597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3152" y="5771448"/>
            <a:ext cx="3330575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</p:spTree>
    <p:extLst>
      <p:ext uri="{BB962C8B-B14F-4D97-AF65-F5344CB8AC3E}">
        <p14:creationId xmlns:p14="http://schemas.microsoft.com/office/powerpoint/2010/main" val="355772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0F1451-6134-ECCF-67DE-B5C120E107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CAF80-18D9-4DB9-8F36-CC126E1BFE1E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D3058BB-C188-F323-3EDF-552176B7692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449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37846" y="2438400"/>
            <a:ext cx="5158154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3569" y="2438400"/>
            <a:ext cx="5158154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816B1C-9D86-7620-F023-201B6BC4A7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ED001-F296-4B75-8D82-C28D50A71D4F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74A311-F497-956A-480A-DF939D7051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F36FC872-FB4E-4319-A716-5DB5B52CB04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4286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020637-0F8B-1D0D-C3A6-7E64B4FF0B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C8BFC-6068-467A-B9DB-1CAEF2D6E58F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A92EBD7-A5A8-1119-BA2D-9C31F1F766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D84678E4-144C-46AE-96C2-C935FA5CBCA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0960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037F7C-24C4-8425-B204-3748C67121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5726D-41A8-42E4-970C-6DD2302B756D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C88F8A2-D380-4E09-79CB-44A719A02A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7387C6C8-3CA0-4990-B911-4D8FABC37D1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716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89250B9-0739-8882-8609-6A905C8DB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37845" y="1080294"/>
            <a:ext cx="10503877" cy="53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6F7FE1E-D85B-5C03-2855-47E1378ACAB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08831" y="412750"/>
            <a:ext cx="24266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912813" eaLnBrk="0" hangingPunct="0">
              <a:spcBef>
                <a:spcPct val="0"/>
              </a:spcBef>
              <a:defRPr sz="1200">
                <a:solidFill>
                  <a:srgbClr val="5C6971"/>
                </a:solidFill>
                <a:latin typeface="Arial" charset="0"/>
              </a:defRPr>
            </a:lvl1pPr>
          </a:lstStyle>
          <a:p>
            <a:pPr>
              <a:defRPr/>
            </a:pPr>
            <a:fld id="{4D6FEF3F-685D-4AE5-A27C-000B6935175A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FFA1E7-B036-E281-0A5E-8153C4BF8B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0093" y="6297613"/>
            <a:ext cx="11254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912813" eaLnBrk="0" hangingPunct="0">
              <a:spcBef>
                <a:spcPct val="0"/>
              </a:spcBef>
              <a:defRPr sz="1200">
                <a:solidFill>
                  <a:srgbClr val="5C6971"/>
                </a:solidFill>
              </a:defRPr>
            </a:lvl1pPr>
          </a:lstStyle>
          <a:p>
            <a:r>
              <a:rPr lang="de-DE" altLang="de-DE"/>
              <a:t>Seite </a:t>
            </a:r>
            <a:fld id="{56A787B2-FB07-4139-BB54-4AED39793F46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029" name="Line 17">
            <a:extLst>
              <a:ext uri="{FF2B5EF4-FFF2-40B4-BE49-F238E27FC236}">
                <a16:creationId xmlns:a16="http://schemas.microsoft.com/office/drawing/2014/main" id="{629C0C2D-9A27-E757-08C4-764D5EA7A1A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4016188" y="685800"/>
            <a:ext cx="7425535" cy="635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800"/>
          </a:p>
        </p:txBody>
      </p:sp>
      <p:sp>
        <p:nvSpPr>
          <p:cNvPr id="2" name="Line 23">
            <a:extLst>
              <a:ext uri="{FF2B5EF4-FFF2-40B4-BE49-F238E27FC236}">
                <a16:creationId xmlns:a16="http://schemas.microsoft.com/office/drawing/2014/main" id="{CCBA4E11-BE03-5FF0-F5A5-C94ACBC31EB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50277" y="6248400"/>
            <a:ext cx="10691446" cy="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800"/>
          </a:p>
        </p:txBody>
      </p:sp>
      <p:pic>
        <p:nvPicPr>
          <p:cNvPr id="1031" name="Picture 50" descr="DHBW_d_Stuttgart_Folienmaster_RGB_090615">
            <a:extLst>
              <a:ext uri="{FF2B5EF4-FFF2-40B4-BE49-F238E27FC236}">
                <a16:creationId xmlns:a16="http://schemas.microsoft.com/office/drawing/2014/main" id="{5F39B641-55F1-BA3A-615B-2EBEF607ED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7" y="338138"/>
            <a:ext cx="308661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54">
            <a:extLst>
              <a:ext uri="{FF2B5EF4-FFF2-40B4-BE49-F238E27FC236}">
                <a16:creationId xmlns:a16="http://schemas.microsoft.com/office/drawing/2014/main" id="{3E8A6F57-0BF1-34D2-D793-74E32D0740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9985" y="725488"/>
            <a:ext cx="375138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r>
              <a:rPr lang="de-DE" sz="1200">
                <a:solidFill>
                  <a:srgbClr val="5C6971"/>
                </a:solidFill>
              </a:rPr>
              <a:t>AAS Digital </a:t>
            </a:r>
            <a:r>
              <a:rPr lang="de-DE" sz="1200" err="1">
                <a:solidFill>
                  <a:srgbClr val="5C6971"/>
                </a:solidFill>
              </a:rPr>
              <a:t>Nameplate</a:t>
            </a:r>
            <a:endParaRPr lang="de-DE" sz="1200">
              <a:solidFill>
                <a:srgbClr val="5C6971"/>
              </a:solidFill>
            </a:endParaRPr>
          </a:p>
        </p:txBody>
      </p:sp>
      <p:sp>
        <p:nvSpPr>
          <p:cNvPr id="1033" name="Rectangle 56">
            <a:extLst>
              <a:ext uri="{FF2B5EF4-FFF2-40B4-BE49-F238E27FC236}">
                <a16:creationId xmlns:a16="http://schemas.microsoft.com/office/drawing/2014/main" id="{36B57A71-7D03-C1CD-A13B-9DEE07FF0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7846" y="1801907"/>
            <a:ext cx="10503877" cy="429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3" name="MSIPCMContentMarking" descr="{&quot;HashCode&quot;:-1692887849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5257ACFA-E446-2999-D8BB-639392F191DC}"/>
              </a:ext>
            </a:extLst>
          </p:cNvPr>
          <p:cNvSpPr txBox="1"/>
          <p:nvPr userDrawn="1"/>
        </p:nvSpPr>
        <p:spPr>
          <a:xfrm>
            <a:off x="0" y="0"/>
            <a:ext cx="663105" cy="25236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de-DE" sz="1000">
                <a:solidFill>
                  <a:srgbClr val="000000"/>
                </a:solidFill>
                <a:latin typeface="CorpoS" pitchFamily="2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96702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5" r:id="rId3"/>
    <p:sldLayoutId id="2147483674" r:id="rId4"/>
    <p:sldLayoutId id="214748367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3200">
          <a:solidFill>
            <a:srgbClr val="E2001A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defTabSz="912813" rtl="0" eaLnBrk="0" fontAlgn="base" hangingPunct="0">
        <a:spcBef>
          <a:spcPct val="20000"/>
        </a:spcBef>
        <a:spcAft>
          <a:spcPct val="0"/>
        </a:spcAft>
        <a:defRPr>
          <a:solidFill>
            <a:srgbClr val="5C6971"/>
          </a:solidFill>
          <a:latin typeface="+mn-lt"/>
          <a:ea typeface="+mn-ea"/>
          <a:cs typeface="+mn-cs"/>
        </a:defRPr>
      </a:lvl1pPr>
      <a:lvl2pPr marL="741363" indent="-284163" algn="l" defTabSz="912813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30188" algn="l" defTabSz="912813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562100" indent="-228600" algn="l" defTabSz="912813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981200" indent="-228600" algn="l" defTabSz="912813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4384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8956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3528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100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DB8B530-89CE-BEDB-6C18-80C8DBAFA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/>
              <a:t>Präsentation Softwareengineering TINF21C Semester </a:t>
            </a:r>
            <a:r>
              <a:rPr lang="de-DE"/>
              <a:t>4</a:t>
            </a:r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C0BED2-0B0C-4975-C9CE-1C1E2CA4B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/>
              <a:t>Team 2 - AAS Digital </a:t>
            </a:r>
            <a:r>
              <a:rPr lang="de-DE" noProof="0" err="1"/>
              <a:t>Nameplate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60326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E8544-9A91-8DDD-377A-6AFD7D9B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Übersicht Assets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3E7295-2632-6EEC-D729-CAE42630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45FF64-142C-3376-37D0-AFC2BC29E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10</a:t>
            </a:fld>
            <a:endParaRPr lang="de-DE" alt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1C3582B4-61C9-C57C-4CAD-9814025C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416" y="1801813"/>
            <a:ext cx="8180494" cy="4294187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38EB306-638C-4DC8-A9B6-B99C71BDD721}"/>
              </a:ext>
            </a:extLst>
          </p:cNvPr>
          <p:cNvSpPr/>
          <p:nvPr/>
        </p:nvSpPr>
        <p:spPr bwMode="auto">
          <a:xfrm>
            <a:off x="2294282" y="2246244"/>
            <a:ext cx="2983396" cy="437321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8B2893B-4999-1E80-BEC4-F796589E5DD0}"/>
              </a:ext>
            </a:extLst>
          </p:cNvPr>
          <p:cNvSpPr/>
          <p:nvPr/>
        </p:nvSpPr>
        <p:spPr bwMode="auto">
          <a:xfrm>
            <a:off x="486048" y="2505198"/>
            <a:ext cx="1755890" cy="102751"/>
          </a:xfrm>
          <a:prstGeom prst="rightArrow">
            <a:avLst>
              <a:gd name="adj1" fmla="val 50000"/>
              <a:gd name="adj2" fmla="val 114582"/>
            </a:avLst>
          </a:prstGeom>
          <a:solidFill>
            <a:srgbClr val="E2001A"/>
          </a:solidFill>
          <a:ln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EFD0AA-C2F4-268C-2CA1-7133F320973D}"/>
              </a:ext>
            </a:extLst>
          </p:cNvPr>
          <p:cNvSpPr txBox="1"/>
          <p:nvPr/>
        </p:nvSpPr>
        <p:spPr>
          <a:xfrm>
            <a:off x="392510" y="2177291"/>
            <a:ext cx="190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5C6971"/>
                </a:solidFill>
                <a:effectLst/>
                <a:latin typeface="+mj-lt"/>
              </a:rPr>
              <a:t>Filter für Assets</a:t>
            </a:r>
            <a:r>
              <a:rPr lang="de-DE">
                <a:solidFill>
                  <a:srgbClr val="5C6971"/>
                </a:solidFill>
                <a:latin typeface="+mj-lt"/>
              </a:rPr>
              <a:t>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110AAD-7A91-D6AE-91E7-0C23BF8D04AE}"/>
              </a:ext>
            </a:extLst>
          </p:cNvPr>
          <p:cNvSpPr/>
          <p:nvPr/>
        </p:nvSpPr>
        <p:spPr bwMode="auto">
          <a:xfrm>
            <a:off x="7179450" y="1808923"/>
            <a:ext cx="2640411" cy="437321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D4DC0E9-297F-EC5E-2A40-E7BE5716479F}"/>
              </a:ext>
            </a:extLst>
          </p:cNvPr>
          <p:cNvSpPr txBox="1"/>
          <p:nvPr/>
        </p:nvSpPr>
        <p:spPr>
          <a:xfrm>
            <a:off x="7111575" y="1505424"/>
            <a:ext cx="25345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0" i="0">
                <a:solidFill>
                  <a:srgbClr val="5C6971"/>
                </a:solidFill>
                <a:effectLst/>
                <a:latin typeface="Arial"/>
                <a:cs typeface="Arial"/>
              </a:rPr>
              <a:t>Suche nach Server</a:t>
            </a:r>
            <a:endParaRPr lang="de-DE">
              <a:solidFill>
                <a:srgbClr val="5C697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229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992B3-8366-72EC-3E88-C2D90945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Asset Details - </a:t>
            </a:r>
            <a:r>
              <a:rPr lang="de-DE" noProof="0" err="1"/>
              <a:t>Nameplate</a:t>
            </a:r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B037D-172C-9577-6148-7C8D4FA2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D0DC-E73A-5713-3E86-7F16613EA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11</a:t>
            </a:fld>
            <a:endParaRPr lang="de-DE" alt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8DD867A-3B28-D7B5-6F26-32593E941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9957" y="1801813"/>
            <a:ext cx="8159411" cy="4294187"/>
          </a:xfr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BBC7C24-47D8-1E89-E440-485280940712}"/>
              </a:ext>
            </a:extLst>
          </p:cNvPr>
          <p:cNvSpPr/>
          <p:nvPr/>
        </p:nvSpPr>
        <p:spPr bwMode="auto">
          <a:xfrm>
            <a:off x="6279873" y="5559045"/>
            <a:ext cx="3718892" cy="314981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33BA0E-95F6-7DC1-C493-26ACFBE06DCA}"/>
              </a:ext>
            </a:extLst>
          </p:cNvPr>
          <p:cNvSpPr txBox="1"/>
          <p:nvPr/>
        </p:nvSpPr>
        <p:spPr>
          <a:xfrm>
            <a:off x="10251895" y="5018828"/>
            <a:ext cx="135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>
                <a:solidFill>
                  <a:srgbClr val="5C6971"/>
                </a:solidFill>
                <a:effectLst/>
                <a:latin typeface="+mj-lt"/>
              </a:rPr>
              <a:t>Download </a:t>
            </a:r>
          </a:p>
          <a:p>
            <a:r>
              <a:rPr lang="de-DE" b="0" i="0" err="1">
                <a:solidFill>
                  <a:srgbClr val="5C6971"/>
                </a:solidFill>
                <a:effectLst/>
                <a:latin typeface="+mj-lt"/>
              </a:rPr>
              <a:t>Nameplate</a:t>
            </a:r>
            <a:endParaRPr lang="de-DE">
              <a:solidFill>
                <a:srgbClr val="5C6971"/>
              </a:solidFill>
              <a:latin typeface="+mj-lt"/>
            </a:endParaRP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7CF8203E-B8CA-F788-FC6F-9A76652D27F7}"/>
              </a:ext>
            </a:extLst>
          </p:cNvPr>
          <p:cNvSpPr/>
          <p:nvPr/>
        </p:nvSpPr>
        <p:spPr bwMode="auto">
          <a:xfrm rot="10800000">
            <a:off x="10082043" y="5665157"/>
            <a:ext cx="1359678" cy="102754"/>
          </a:xfrm>
          <a:prstGeom prst="rightArrow">
            <a:avLst>
              <a:gd name="adj1" fmla="val 50000"/>
              <a:gd name="adj2" fmla="val 114582"/>
            </a:avLst>
          </a:prstGeom>
          <a:solidFill>
            <a:srgbClr val="E2001A"/>
          </a:solidFill>
          <a:ln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002B639-EDF3-1FD6-869D-FCD9CE7B4E9B}"/>
              </a:ext>
            </a:extLst>
          </p:cNvPr>
          <p:cNvSpPr/>
          <p:nvPr/>
        </p:nvSpPr>
        <p:spPr bwMode="auto">
          <a:xfrm>
            <a:off x="8222597" y="3429000"/>
            <a:ext cx="1776168" cy="1729409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E4F98F4F-DA30-9DA5-9AA9-D771CA4135D1}"/>
              </a:ext>
            </a:extLst>
          </p:cNvPr>
          <p:cNvSpPr/>
          <p:nvPr/>
        </p:nvSpPr>
        <p:spPr bwMode="auto">
          <a:xfrm rot="10800000">
            <a:off x="10082042" y="3958021"/>
            <a:ext cx="1359679" cy="102753"/>
          </a:xfrm>
          <a:prstGeom prst="rightArrow">
            <a:avLst>
              <a:gd name="adj1" fmla="val 50000"/>
              <a:gd name="adj2" fmla="val 114582"/>
            </a:avLst>
          </a:prstGeom>
          <a:solidFill>
            <a:srgbClr val="E2001A"/>
          </a:solidFill>
          <a:ln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DEDA485-C48F-A854-59C9-9539CA86CF56}"/>
              </a:ext>
            </a:extLst>
          </p:cNvPr>
          <p:cNvSpPr txBox="1"/>
          <p:nvPr/>
        </p:nvSpPr>
        <p:spPr>
          <a:xfrm>
            <a:off x="10251894" y="3311690"/>
            <a:ext cx="12836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solidFill>
                  <a:srgbClr val="5C6971"/>
                </a:solidFill>
              </a:rPr>
              <a:t>Scanbarer QR-Code</a:t>
            </a:r>
            <a:endParaRPr lang="de-DE">
              <a:solidFill>
                <a:srgbClr val="5C697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03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B4387B-537D-D923-75E7-F0AE9300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Asset Details – Weitere Informationen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D32D7CF-526F-2CA6-3355-C9C6F43BC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164" y="1801813"/>
            <a:ext cx="8202998" cy="429418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7019A2-9017-60A2-4C6B-B7B24FEE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A51D4F-2A95-0F0F-5411-A84897EF11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12</a:t>
            </a:fld>
            <a:endParaRPr lang="de-DE" alt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8BDE9F4-D15E-BCB0-82C4-A870401BA09F}"/>
              </a:ext>
            </a:extLst>
          </p:cNvPr>
          <p:cNvSpPr/>
          <p:nvPr/>
        </p:nvSpPr>
        <p:spPr bwMode="auto">
          <a:xfrm>
            <a:off x="6331226" y="3578087"/>
            <a:ext cx="3657600" cy="2613992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45EBF1F-8551-9D19-CCF1-06522F76ED0B}"/>
              </a:ext>
            </a:extLst>
          </p:cNvPr>
          <p:cNvSpPr/>
          <p:nvPr/>
        </p:nvSpPr>
        <p:spPr bwMode="auto">
          <a:xfrm rot="10800000">
            <a:off x="10048024" y="3672292"/>
            <a:ext cx="1393697" cy="102753"/>
          </a:xfrm>
          <a:prstGeom prst="rightArrow">
            <a:avLst>
              <a:gd name="adj1" fmla="val 50000"/>
              <a:gd name="adj2" fmla="val 114582"/>
            </a:avLst>
          </a:prstGeom>
          <a:solidFill>
            <a:srgbClr val="E2001A"/>
          </a:solidFill>
          <a:ln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CDECA0D-E602-181B-D43F-3E3853134AEF}"/>
              </a:ext>
            </a:extLst>
          </p:cNvPr>
          <p:cNvSpPr txBox="1"/>
          <p:nvPr/>
        </p:nvSpPr>
        <p:spPr>
          <a:xfrm>
            <a:off x="10291162" y="3025961"/>
            <a:ext cx="175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>
                <a:solidFill>
                  <a:srgbClr val="5C6971"/>
                </a:solidFill>
                <a:effectLst/>
                <a:latin typeface="+mj-lt"/>
              </a:rPr>
              <a:t>Erweiterte Details</a:t>
            </a:r>
            <a:endParaRPr lang="de-DE">
              <a:solidFill>
                <a:srgbClr val="5C697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551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5A0C51-91D1-C3B6-5D4F-7F675C1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/>
          <a:p>
            <a:r>
              <a:rPr lang="de-DE" noProof="0" err="1">
                <a:cs typeface="Arial"/>
              </a:rPr>
              <a:t>SystemArchitektur</a:t>
            </a:r>
            <a:endParaRPr lang="de-DE" noProof="0">
              <a:cs typeface="Arial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3265E49-F21C-982A-222D-95C6E7704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6E183-FDEB-0DA4-E101-3F5866A4E8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C2FB32D-6705-427F-A20E-15A7EEC88A7F}" type="datetime1">
              <a:rPr lang="de-DE" smtClean="0"/>
              <a:t>18.05.2023</a:t>
            </a:fld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DB5283-06D8-0B1F-6CD8-5741F2F7A3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84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C90C6-D45B-0B88-BDBB-8F1F79B9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System Architektur - Systemverteilung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CDFDA5-5EA8-BB3C-5CE6-890E5C5F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2A1BA0-E333-45BC-9B20-CD2A49C3401C}" type="datetime1">
              <a:rPr lang="de-DE" smtClean="0"/>
              <a:t>18.05.2023</a:t>
            </a:fld>
            <a:endParaRPr lang="de-DE" sz="140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BBD4CC1-D870-8084-9F83-E9CAB36C7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5"/>
          <a:stretch/>
        </p:blipFill>
        <p:spPr bwMode="auto">
          <a:xfrm>
            <a:off x="3419553" y="2319023"/>
            <a:ext cx="5540220" cy="36502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50CBC3-8D0A-12FE-CD05-2E26B13A8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53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7D2C7-B5F9-0434-7535-2756F4FF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Module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A09C8-94B7-ACB1-B389-DC024F19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947F5A-D45E-A942-22CF-7C53FA35AC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15</a:t>
            </a:fld>
            <a:endParaRPr lang="de-DE" altLang="de-DE"/>
          </a:p>
        </p:txBody>
      </p:sp>
      <p:pic>
        <p:nvPicPr>
          <p:cNvPr id="8" name="Inhaltsplatzhalter 7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ADAB2A1-6C66-8A75-4C1B-C08F8C3B7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78" y="2001791"/>
            <a:ext cx="9209844" cy="3775915"/>
          </a:xfrm>
        </p:spPr>
      </p:pic>
    </p:spTree>
    <p:extLst>
      <p:ext uri="{BB962C8B-B14F-4D97-AF65-F5344CB8AC3E}">
        <p14:creationId xmlns:p14="http://schemas.microsoft.com/office/powerpoint/2010/main" val="191719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5EDFF2-4196-74CC-A543-C6843BD6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MOD01 – Web Interface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0A20B6-C7F4-BD71-2794-03336673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A46338-22A7-0CEF-B16D-F67402DB41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16</a:t>
            </a:fld>
            <a:endParaRPr lang="de-DE" altLang="de-DE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39A8D9F4-D3D2-A3A5-BFBD-2447880AF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50" y="1799460"/>
            <a:ext cx="3876560" cy="402193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D7B2CD8F-05E9-FC53-5C7B-9E270CFA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50" y="1796835"/>
            <a:ext cx="3876560" cy="368273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22F70671-962E-53DE-21FE-CFBDEA971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89" y="1863848"/>
            <a:ext cx="2185735" cy="238002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DC5C065F-C559-6887-8CD1-D28BF45F3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2801568"/>
            <a:ext cx="1819942" cy="1999032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02A8915-3556-6506-84FF-BD0F4588C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800"/>
          <a:stretch/>
        </p:blipFill>
        <p:spPr>
          <a:xfrm>
            <a:off x="850303" y="4892858"/>
            <a:ext cx="3726385" cy="928533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750FE14B-99E2-A7CC-AAAA-8291FF9F64FD}"/>
              </a:ext>
            </a:extLst>
          </p:cNvPr>
          <p:cNvSpPr txBox="1"/>
          <p:nvPr/>
        </p:nvSpPr>
        <p:spPr>
          <a:xfrm>
            <a:off x="5029200" y="5175060"/>
            <a:ext cx="6312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Interface </a:t>
            </a:r>
            <a:r>
              <a:rPr lang="en-GB" err="1"/>
              <a:t>aus</a:t>
            </a:r>
            <a:r>
              <a:rPr lang="en-GB"/>
              <a:t> </a:t>
            </a:r>
            <a:r>
              <a:rPr lang="en-GB" err="1"/>
              <a:t>modularen</a:t>
            </a:r>
            <a:r>
              <a:rPr lang="en-GB"/>
              <a:t> </a:t>
            </a:r>
            <a:r>
              <a:rPr lang="en-GB" err="1"/>
              <a:t>Komponenten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Umsetzung</a:t>
            </a:r>
            <a:r>
              <a:rPr lang="en-GB"/>
              <a:t> in React</a:t>
            </a:r>
          </a:p>
        </p:txBody>
      </p:sp>
    </p:spTree>
    <p:extLst>
      <p:ext uri="{BB962C8B-B14F-4D97-AF65-F5344CB8AC3E}">
        <p14:creationId xmlns:p14="http://schemas.microsoft.com/office/powerpoint/2010/main" val="32050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0.41263 0.1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0.45364 0.003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82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6602 0.023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94" y="11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0.37122 -0.205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E17818-E425-02C1-55BA-09A62C7C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MOD02 – Data Acquisition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04B2C5-02CA-F5DD-9313-BB28CAF5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75726D-41A8-42E4-970C-6DD2302B756D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FFFE87-6F18-DC73-2398-8B2305A576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7387C6C8-3CA0-4990-B911-4D8FABC37D16}" type="slidenum">
              <a:rPr lang="de-DE" altLang="de-DE" smtClean="0"/>
              <a:pPr/>
              <a:t>17</a:t>
            </a:fld>
            <a:endParaRPr lang="de-DE" alt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2B47E50-968E-0D57-3E4B-D085E930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06" y="2144927"/>
            <a:ext cx="4366053" cy="362140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07364DB-568F-5E2C-8375-64E98FFC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742" y="2144928"/>
            <a:ext cx="4016178" cy="3621404"/>
          </a:xfrm>
          <a:prstGeom prst="rect">
            <a:avLst/>
          </a:prstGeom>
        </p:spPr>
      </p:pic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64710A19-758D-0EF8-3F84-F96E6C8B9125}"/>
              </a:ext>
            </a:extLst>
          </p:cNvPr>
          <p:cNvSpPr/>
          <p:nvPr/>
        </p:nvSpPr>
        <p:spPr bwMode="auto">
          <a:xfrm>
            <a:off x="5091259" y="3686175"/>
            <a:ext cx="2009483" cy="6667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1CE72EB-2C6B-8542-DDA1-B041EFC2AB06}"/>
              </a:ext>
            </a:extLst>
          </p:cNvPr>
          <p:cNvSpPr txBox="1"/>
          <p:nvPr/>
        </p:nvSpPr>
        <p:spPr>
          <a:xfrm>
            <a:off x="1276350" y="1735523"/>
            <a:ext cx="36004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Daten von Server anfordern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410DF4-841C-B81C-5B5A-640316F55A19}"/>
              </a:ext>
            </a:extLst>
          </p:cNvPr>
          <p:cNvSpPr txBox="1"/>
          <p:nvPr/>
        </p:nvSpPr>
        <p:spPr>
          <a:xfrm>
            <a:off x="7315202" y="1735523"/>
            <a:ext cx="39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Daten</a:t>
            </a:r>
            <a:r>
              <a:rPr lang="en-GB"/>
              <a:t> in internes Format </a:t>
            </a:r>
            <a:r>
              <a:rPr lang="en-GB" err="1"/>
              <a:t>umwandeln</a:t>
            </a:r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CDC3777-A8DB-9592-F0D4-0A881CD4E229}"/>
              </a:ext>
            </a:extLst>
          </p:cNvPr>
          <p:cNvSpPr txBox="1"/>
          <p:nvPr/>
        </p:nvSpPr>
        <p:spPr>
          <a:xfrm>
            <a:off x="2136707" y="5766332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DataRefinery</a:t>
            </a:r>
            <a:endParaRPr lang="en-GB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D5EB28C-1603-79C3-54D3-05773B210212}"/>
              </a:ext>
            </a:extLst>
          </p:cNvPr>
          <p:cNvSpPr txBox="1"/>
          <p:nvPr/>
        </p:nvSpPr>
        <p:spPr>
          <a:xfrm>
            <a:off x="8512243" y="5766332"/>
            <a:ext cx="180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DataExtractor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895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52A73-B58F-E3B5-E3DA-10776C16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MOD03 – </a:t>
            </a:r>
            <a:r>
              <a:rPr lang="de-DE" noProof="0" err="1"/>
              <a:t>Nameplate</a:t>
            </a:r>
            <a:r>
              <a:rPr lang="de-DE" noProof="0"/>
              <a:t> Generation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1E767F8-7DBD-04CD-E56D-FCEA470D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75726D-41A8-42E4-970C-6DD2302B756D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C9619A-BBCD-E4EE-16C4-1B1292974F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7387C6C8-3CA0-4990-B911-4D8FABC37D16}" type="slidenum">
              <a:rPr lang="de-DE" altLang="de-DE" smtClean="0"/>
              <a:pPr/>
              <a:t>18</a:t>
            </a:fld>
            <a:endParaRPr lang="de-DE" alt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54A8CC-3F89-2CC5-D544-7774C8F5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20" y="2156302"/>
            <a:ext cx="4016178" cy="3621404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00DB7AD-B936-B030-BCA3-0FD5F6D17401}"/>
              </a:ext>
            </a:extLst>
          </p:cNvPr>
          <p:cNvSpPr/>
          <p:nvPr/>
        </p:nvSpPr>
        <p:spPr bwMode="auto">
          <a:xfrm>
            <a:off x="4786459" y="3855617"/>
            <a:ext cx="2009483" cy="6667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8" name="Grafik 7" descr="Ein Bild, das Text, Screenshot, Muster enthält.&#10;&#10;Automatisch generierte Beschreibung">
            <a:extLst>
              <a:ext uri="{FF2B5EF4-FFF2-40B4-BE49-F238E27FC236}">
                <a16:creationId xmlns:a16="http://schemas.microsoft.com/office/drawing/2014/main" id="{D31E40A1-D578-5DB3-0D15-31F6B1334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83" y="2498878"/>
            <a:ext cx="4580795" cy="2987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EFF284D-59F3-246C-60AD-0E100EAF5DF2}"/>
              </a:ext>
            </a:extLst>
          </p:cNvPr>
          <p:cNvSpPr txBox="1"/>
          <p:nvPr/>
        </p:nvSpPr>
        <p:spPr>
          <a:xfrm>
            <a:off x="3278981" y="1871596"/>
            <a:ext cx="563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Nameplate </a:t>
            </a:r>
            <a:r>
              <a:rPr lang="en-GB" err="1"/>
              <a:t>aus</a:t>
            </a:r>
            <a:r>
              <a:rPr lang="en-GB"/>
              <a:t> </a:t>
            </a:r>
            <a:r>
              <a:rPr lang="en-GB" err="1"/>
              <a:t>internem</a:t>
            </a:r>
            <a:r>
              <a:rPr lang="en-GB"/>
              <a:t> </a:t>
            </a:r>
            <a:r>
              <a:rPr lang="en-GB" err="1"/>
              <a:t>Datenformat</a:t>
            </a:r>
            <a:r>
              <a:rPr lang="en-GB"/>
              <a:t> </a:t>
            </a:r>
            <a:r>
              <a:rPr lang="en-GB" err="1"/>
              <a:t>generieren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29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5A0C51-91D1-C3B6-5D4F-7F675C1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/>
          <a:p>
            <a:r>
              <a:rPr lang="de-DE" noProof="0">
                <a:cs typeface="Arial"/>
              </a:rPr>
              <a:t>Testen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3265E49-F21C-982A-222D-95C6E7704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6E183-FDEB-0DA4-E101-3F5866A4E8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C2FB32D-6705-427F-A20E-15A7EEC88A7F}" type="datetime1">
              <a:rPr lang="de-DE" smtClean="0"/>
              <a:t>18.05.2023</a:t>
            </a:fld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DB5283-06D8-0B1F-6CD8-5741F2F7A3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22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Prozess 2">
            <a:extLst>
              <a:ext uri="{FF2B5EF4-FFF2-40B4-BE49-F238E27FC236}">
                <a16:creationId xmlns:a16="http://schemas.microsoft.com/office/drawing/2014/main" id="{37DE3EB6-FDC2-904B-849C-B90A64D63103}"/>
              </a:ext>
            </a:extLst>
          </p:cNvPr>
          <p:cNvSpPr/>
          <p:nvPr/>
        </p:nvSpPr>
        <p:spPr bwMode="auto">
          <a:xfrm>
            <a:off x="5347750" y="1809942"/>
            <a:ext cx="1505605" cy="1860751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8" name="Grafik 15" descr="Männliches Profil mit einfarbiger Füllung">
            <a:extLst>
              <a:ext uri="{FF2B5EF4-FFF2-40B4-BE49-F238E27FC236}">
                <a16:creationId xmlns:a16="http://schemas.microsoft.com/office/drawing/2014/main" id="{DC387E43-49E9-AD40-6DC6-DA76A0264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304" y="1842996"/>
            <a:ext cx="2175639" cy="2123088"/>
          </a:xfrm>
          <a:prstGeom prst="rect">
            <a:avLst/>
          </a:prstGeom>
        </p:spPr>
      </p:pic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EDDFDB97-F735-7311-47C6-9795350DFA2A}"/>
              </a:ext>
            </a:extLst>
          </p:cNvPr>
          <p:cNvSpPr/>
          <p:nvPr/>
        </p:nvSpPr>
        <p:spPr bwMode="auto">
          <a:xfrm>
            <a:off x="3554412" y="1810969"/>
            <a:ext cx="1505605" cy="1860751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3" name="Grafik 15" descr="Männliches Profil mit einfarbiger Füllung">
            <a:extLst>
              <a:ext uri="{FF2B5EF4-FFF2-40B4-BE49-F238E27FC236}">
                <a16:creationId xmlns:a16="http://schemas.microsoft.com/office/drawing/2014/main" id="{F9C0D725-F9A3-0526-F798-4B467D16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5966" y="1818623"/>
            <a:ext cx="2175639" cy="2123088"/>
          </a:xfrm>
          <a:prstGeom prst="rect">
            <a:avLst/>
          </a:prstGeom>
        </p:spPr>
      </p:pic>
      <p:pic>
        <p:nvPicPr>
          <p:cNvPr id="5" name="Grafik 3" descr="Ein Bild, das Person, Wand, Mann, Anzug enthält.&#10;&#10;Beschreibung automatisch generiert.">
            <a:extLst>
              <a:ext uri="{FF2B5EF4-FFF2-40B4-BE49-F238E27FC236}">
                <a16:creationId xmlns:a16="http://schemas.microsoft.com/office/drawing/2014/main" id="{BD8B08FE-5DF5-4738-58C8-E26D7DF2C2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97" t="24336" r="31126" b="-885"/>
          <a:stretch/>
        </p:blipFill>
        <p:spPr>
          <a:xfrm>
            <a:off x="1763615" y="1868458"/>
            <a:ext cx="1507350" cy="19912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6802C-FB78-2BF2-EDE3-57FA8F9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C16A16-1D33-41FA-901A-A29A7B469491}" type="datetime1">
              <a:rPr lang="de-DE" smtClean="0"/>
              <a:t>18.05.2023</a:t>
            </a:fld>
            <a:endParaRPr lang="de-DE" sz="1400"/>
          </a:p>
        </p:txBody>
      </p:sp>
      <p:pic>
        <p:nvPicPr>
          <p:cNvPr id="9" name="Grafik 8" descr="Ein Bild, das Person, Wand, Kleidung, drinnen enthält.&#10;&#10;Beschreibung automatisch generiert.">
            <a:extLst>
              <a:ext uri="{FF2B5EF4-FFF2-40B4-BE49-F238E27FC236}">
                <a16:creationId xmlns:a16="http://schemas.microsoft.com/office/drawing/2014/main" id="{C8F546D6-4FF9-4594-B6E5-F4E249869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10" t="15172" r="19457" b="25172"/>
          <a:stretch/>
        </p:blipFill>
        <p:spPr>
          <a:xfrm>
            <a:off x="8858905" y="1856533"/>
            <a:ext cx="1495606" cy="1931926"/>
          </a:xfrm>
          <a:prstGeom prst="rect">
            <a:avLst/>
          </a:prstGeom>
        </p:spPr>
      </p:pic>
      <p:pic>
        <p:nvPicPr>
          <p:cNvPr id="7" name="Grafik 6" descr="Ein Bild, das Person, darstellend enthält.&#10;&#10;Beschreibung automatisch generiert.">
            <a:extLst>
              <a:ext uri="{FF2B5EF4-FFF2-40B4-BE49-F238E27FC236}">
                <a16:creationId xmlns:a16="http://schemas.microsoft.com/office/drawing/2014/main" id="{EAC77ECB-CC5E-44FE-C6F5-6DEB82ABF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436" y="1859566"/>
            <a:ext cx="1483776" cy="1928893"/>
          </a:xfrm>
          <a:prstGeom prst="rect">
            <a:avLst/>
          </a:prstGeom>
        </p:spPr>
      </p:pic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E7AF8C2C-8CB9-1880-A2AA-0FE60DB7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4374"/>
              </p:ext>
            </p:extLst>
          </p:nvPr>
        </p:nvGraphicFramePr>
        <p:xfrm>
          <a:off x="1717670" y="3990457"/>
          <a:ext cx="8756660" cy="2048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1332">
                  <a:extLst>
                    <a:ext uri="{9D8B030D-6E8A-4147-A177-3AD203B41FA5}">
                      <a16:colId xmlns:a16="http://schemas.microsoft.com/office/drawing/2014/main" val="2430590316"/>
                    </a:ext>
                  </a:extLst>
                </a:gridCol>
                <a:gridCol w="1751332">
                  <a:extLst>
                    <a:ext uri="{9D8B030D-6E8A-4147-A177-3AD203B41FA5}">
                      <a16:colId xmlns:a16="http://schemas.microsoft.com/office/drawing/2014/main" val="1623479026"/>
                    </a:ext>
                  </a:extLst>
                </a:gridCol>
                <a:gridCol w="1751332">
                  <a:extLst>
                    <a:ext uri="{9D8B030D-6E8A-4147-A177-3AD203B41FA5}">
                      <a16:colId xmlns:a16="http://schemas.microsoft.com/office/drawing/2014/main" val="1418092971"/>
                    </a:ext>
                  </a:extLst>
                </a:gridCol>
                <a:gridCol w="1751332">
                  <a:extLst>
                    <a:ext uri="{9D8B030D-6E8A-4147-A177-3AD203B41FA5}">
                      <a16:colId xmlns:a16="http://schemas.microsoft.com/office/drawing/2014/main" val="2766506895"/>
                    </a:ext>
                  </a:extLst>
                </a:gridCol>
                <a:gridCol w="1751332">
                  <a:extLst>
                    <a:ext uri="{9D8B030D-6E8A-4147-A177-3AD203B41FA5}">
                      <a16:colId xmlns:a16="http://schemas.microsoft.com/office/drawing/2014/main" val="2950226626"/>
                    </a:ext>
                  </a:extLst>
                </a:gridCol>
              </a:tblGrid>
              <a:tr h="1340357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tx1"/>
                          </a:solidFill>
                        </a:rPr>
                        <a:t>Projektleiter  </a:t>
                      </a:r>
                      <a:endParaRPr lang="en-US" sz="140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 err="1">
                          <a:solidFill>
                            <a:schemeClr val="bg2"/>
                          </a:solidFill>
                        </a:rPr>
                        <a:t>MatNr</a:t>
                      </a: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.: 2046437</a:t>
                      </a: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E-Mail: inf21196@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 dirty="0">
                          <a:solidFill>
                            <a:schemeClr val="tx1"/>
                          </a:solidFill>
                        </a:rPr>
                        <a:t>Systemarchitekt &amp;</a:t>
                      </a:r>
                      <a:br>
                        <a:rPr lang="de-DE" sz="1400" i="0" u="none" strike="noStrike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de-DE" sz="1400" i="0" u="none" strike="noStrike" noProof="0" dirty="0">
                          <a:solidFill>
                            <a:schemeClr val="tx1"/>
                          </a:solidFill>
                        </a:rPr>
                        <a:t>Softwareentwickler  </a:t>
                      </a:r>
                      <a:r>
                        <a:rPr lang="de-DE" sz="1400" i="0" u="none" strike="noStrike" noProof="0" dirty="0">
                          <a:solidFill>
                            <a:schemeClr val="bg2"/>
                          </a:solidFill>
                        </a:rPr>
                        <a:t>  </a:t>
                      </a:r>
                      <a:endParaRPr lang="en-US" sz="14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b="0" i="0" u="none" strike="noStrike" noProof="0" dirty="0" err="1">
                          <a:solidFill>
                            <a:schemeClr val="bg2"/>
                          </a:solidFill>
                          <a:latin typeface="Arial"/>
                        </a:rPr>
                        <a:t>MatNr</a:t>
                      </a:r>
                      <a:r>
                        <a:rPr lang="de-DE" sz="1400" b="0" i="0" u="none" strike="noStrike" noProof="0" dirty="0">
                          <a:solidFill>
                            <a:schemeClr val="bg2"/>
                          </a:solidFill>
                          <a:latin typeface="Arial"/>
                        </a:rPr>
                        <a:t>.: </a:t>
                      </a:r>
                      <a:r>
                        <a:rPr lang="de-DE" sz="1400" i="0" u="none" strike="noStrike" noProof="0" dirty="0">
                          <a:solidFill>
                            <a:schemeClr val="bg2"/>
                          </a:solidFill>
                        </a:rPr>
                        <a:t>4125838</a:t>
                      </a:r>
                      <a:endParaRPr lang="en-US" sz="14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 dirty="0">
                          <a:solidFill>
                            <a:schemeClr val="bg2"/>
                          </a:solidFill>
                        </a:rPr>
                        <a:t>E-Mail: inf21059@</a:t>
                      </a:r>
                      <a:endParaRPr lang="en-US" i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 dirty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 dirty="0">
                          <a:solidFill>
                            <a:schemeClr val="tx1"/>
                          </a:solidFill>
                        </a:rPr>
                        <a:t>Technische Dokumentation</a:t>
                      </a:r>
                      <a:r>
                        <a:rPr lang="de-DE" sz="1400" i="0" u="none" strike="noStrike" noProof="0" dirty="0">
                          <a:solidFill>
                            <a:schemeClr val="bg2"/>
                          </a:solidFill>
                        </a:rPr>
                        <a:t>  </a:t>
                      </a:r>
                      <a:endParaRPr lang="en-US" i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b="0" i="0" u="none" strike="noStrike" noProof="0" dirty="0" err="1">
                          <a:solidFill>
                            <a:schemeClr val="bg2"/>
                          </a:solidFill>
                          <a:latin typeface="Arial"/>
                        </a:rPr>
                        <a:t>MatNr</a:t>
                      </a:r>
                      <a:r>
                        <a:rPr lang="de-DE" sz="1400" b="0" i="0" u="none" strike="noStrike" noProof="0" dirty="0">
                          <a:solidFill>
                            <a:schemeClr val="bg2"/>
                          </a:solidFill>
                          <a:latin typeface="Arial"/>
                        </a:rPr>
                        <a:t>.: </a:t>
                      </a:r>
                      <a:r>
                        <a:rPr lang="de-DE" sz="1400" i="0" u="none" strike="noStrike" noProof="0" dirty="0">
                          <a:solidFill>
                            <a:schemeClr val="bg2"/>
                          </a:solidFill>
                        </a:rPr>
                        <a:t>3529514</a:t>
                      </a:r>
                      <a:endParaRPr lang="de-DE" i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 dirty="0">
                          <a:solidFill>
                            <a:schemeClr val="bg2"/>
                          </a:solidFill>
                        </a:rPr>
                        <a:t>E-Mail: inf21050@</a:t>
                      </a:r>
                      <a:endParaRPr lang="en-US" i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 dirty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tx1"/>
                          </a:solidFill>
                        </a:rPr>
                        <a:t>Testmanager</a:t>
                      </a: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  </a:t>
                      </a: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  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MatNr.: </a:t>
                      </a: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1480916</a:t>
                      </a: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E-Mail: inf21006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@lehre.dhbw-stuttgart.de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 dirty="0">
                          <a:solidFill>
                            <a:schemeClr val="tx1"/>
                          </a:solidFill>
                        </a:rPr>
                        <a:t>Produktmanager 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b="0" i="0" u="none" strike="noStrike" noProof="0" dirty="0" err="1">
                          <a:solidFill>
                            <a:schemeClr val="bg2"/>
                          </a:solidFill>
                          <a:latin typeface="Arial"/>
                        </a:rPr>
                        <a:t>MatNr</a:t>
                      </a:r>
                      <a:r>
                        <a:rPr lang="de-DE" sz="1400" b="0" i="0" u="none" strike="noStrike" noProof="0" dirty="0">
                          <a:solidFill>
                            <a:schemeClr val="bg2"/>
                          </a:solidFill>
                          <a:latin typeface="Arial"/>
                        </a:rPr>
                        <a:t>.:</a:t>
                      </a:r>
                      <a:r>
                        <a:rPr lang="de-DE" sz="1400" i="0" u="none" strike="noStrike" noProof="0" dirty="0">
                          <a:solidFill>
                            <a:schemeClr val="bg2"/>
                          </a:solidFill>
                        </a:rPr>
                        <a:t> 9218663</a:t>
                      </a:r>
                      <a:endParaRPr lang="en-US" sz="14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 dirty="0">
                          <a:solidFill>
                            <a:schemeClr val="bg2"/>
                          </a:solidFill>
                        </a:rPr>
                        <a:t>E-Mail: inf21174</a:t>
                      </a:r>
                      <a:endParaRPr lang="en-US" i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 dirty="0">
                          <a:solidFill>
                            <a:schemeClr val="bg2"/>
                          </a:solidFill>
                        </a:rPr>
                        <a:t>@lehre.dhbw-stuttgart.de</a:t>
                      </a:r>
                      <a:endParaRPr lang="en-US" i="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18718"/>
                  </a:ext>
                </a:extLst>
              </a:tr>
              <a:tr h="46316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77958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EA9CC4C-A7B3-A175-0FEC-1FC82DE35378}"/>
              </a:ext>
            </a:extLst>
          </p:cNvPr>
          <p:cNvSpPr txBox="1"/>
          <p:nvPr/>
        </p:nvSpPr>
        <p:spPr>
          <a:xfrm>
            <a:off x="1683542" y="3675807"/>
            <a:ext cx="1665767" cy="30777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Arial"/>
              </a:rPr>
              <a:t>Adrian Khairi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ABBE0-FAEC-ACFB-25E0-98751B99B900}"/>
              </a:ext>
            </a:extLst>
          </p:cNvPr>
          <p:cNvSpPr txBox="1"/>
          <p:nvPr/>
        </p:nvSpPr>
        <p:spPr>
          <a:xfrm>
            <a:off x="3466009" y="3679708"/>
            <a:ext cx="1665767" cy="30777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Arial"/>
              </a:rPr>
              <a:t>Mika Kuge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4F751B-F59E-AC1C-172A-12D388F07ED9}"/>
              </a:ext>
            </a:extLst>
          </p:cNvPr>
          <p:cNvSpPr txBox="1"/>
          <p:nvPr/>
        </p:nvSpPr>
        <p:spPr>
          <a:xfrm>
            <a:off x="5262097" y="3673348"/>
            <a:ext cx="1665767" cy="30777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Arial"/>
              </a:rPr>
              <a:t>Maris Koch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B75D2-D004-EE02-11EF-09F70F033AAB}"/>
              </a:ext>
            </a:extLst>
          </p:cNvPr>
          <p:cNvSpPr txBox="1"/>
          <p:nvPr/>
        </p:nvSpPr>
        <p:spPr>
          <a:xfrm>
            <a:off x="7025441" y="3685332"/>
            <a:ext cx="1665767" cy="30777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Arial"/>
              </a:rPr>
              <a:t>Janin Ahlemeyer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5AF73-DB8E-FDB0-5AED-4D8C3678D0CD}"/>
              </a:ext>
            </a:extLst>
          </p:cNvPr>
          <p:cNvSpPr txBox="1"/>
          <p:nvPr/>
        </p:nvSpPr>
        <p:spPr>
          <a:xfrm>
            <a:off x="8777382" y="3682167"/>
            <a:ext cx="1665767" cy="30777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Arial"/>
              </a:rPr>
              <a:t>Erika Zhang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AAEACBE-0BA6-FB1B-41F4-790DDB178DDA}"/>
              </a:ext>
            </a:extLst>
          </p:cNvPr>
          <p:cNvSpPr txBox="1">
            <a:spLocks/>
          </p:cNvSpPr>
          <p:nvPr/>
        </p:nvSpPr>
        <p:spPr>
          <a:xfrm>
            <a:off x="911264" y="991689"/>
            <a:ext cx="10503877" cy="57672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de-DE" sz="3200" kern="0"/>
              <a:t>Team</a:t>
            </a:r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CA8D3FA-4A71-1153-ED07-2CFCD7D2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5859E3F3-61E0-4234-AF8A-2A5212228990}" type="slidenum">
              <a:rPr lang="de-DE" altLang="de-DE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648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3770CF6-F4DA-0204-9A08-CDD38D7D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noProof="0">
                <a:effectLst/>
                <a:latin typeface="Arial" panose="020B0604020202020204" pitchFamily="34" charset="0"/>
              </a:rPr>
              <a:t>Testentwurfsverfahren</a:t>
            </a:r>
            <a:endParaRPr lang="de-DE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24649C9-BEDE-08FB-C7E5-780BF9D5C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/>
              <a:t>White-Box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BC3AF02-AF6A-4EF9-C777-D2C6A6E5C5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/>
            <a:r>
              <a:rPr lang="de-DE" sz="1800" noProof="0">
                <a:latin typeface="+mj-lt"/>
              </a:rPr>
              <a:t>Modultest</a:t>
            </a:r>
          </a:p>
          <a:p>
            <a:pPr marL="344487" indent="-285750">
              <a:buFont typeface="Arial" panose="020B0604020202020204" pitchFamily="34" charset="0"/>
              <a:buChar char="•"/>
            </a:pPr>
            <a:r>
              <a:rPr lang="de-DE" sz="1800" b="0" i="0" strike="noStrike" noProof="0">
                <a:solidFill>
                  <a:srgbClr val="5C6971"/>
                </a:solidFill>
                <a:effectLst/>
                <a:latin typeface="+mj-lt"/>
              </a:rPr>
              <a:t>MOD01 Web Interface</a:t>
            </a:r>
            <a:endParaRPr lang="de-DE" sz="1800" b="0" i="0" noProof="0">
              <a:solidFill>
                <a:srgbClr val="5C6971"/>
              </a:solidFill>
              <a:effectLst/>
              <a:latin typeface="+mj-lt"/>
            </a:endParaRPr>
          </a:p>
          <a:p>
            <a:pPr marL="344487" indent="-285750">
              <a:buFont typeface="Arial" panose="020B0604020202020204" pitchFamily="34" charset="0"/>
              <a:buChar char="•"/>
            </a:pPr>
            <a:r>
              <a:rPr lang="de-DE" sz="1800" b="0" i="0" strike="noStrike" noProof="0">
                <a:solidFill>
                  <a:srgbClr val="5C6971"/>
                </a:solidFill>
                <a:effectLst/>
                <a:latin typeface="+mj-lt"/>
              </a:rPr>
              <a:t>MOD02 Data Acquisition</a:t>
            </a:r>
            <a:endParaRPr lang="de-DE" sz="1800" b="0" i="0" noProof="0">
              <a:solidFill>
                <a:srgbClr val="5C6971"/>
              </a:solidFill>
              <a:effectLst/>
              <a:latin typeface="+mj-lt"/>
            </a:endParaRPr>
          </a:p>
          <a:p>
            <a:pPr marL="344487" indent="-285750">
              <a:buFont typeface="Arial" panose="020B0604020202020204" pitchFamily="34" charset="0"/>
              <a:buChar char="•"/>
            </a:pPr>
            <a:r>
              <a:rPr lang="de-DE" sz="1800" b="0" i="0" strike="noStrike" noProof="0">
                <a:solidFill>
                  <a:srgbClr val="5C6971"/>
                </a:solidFill>
                <a:effectLst/>
                <a:latin typeface="+mj-lt"/>
              </a:rPr>
              <a:t>MOD03 </a:t>
            </a:r>
            <a:r>
              <a:rPr lang="de-DE" sz="1800" b="0" i="0" strike="noStrike" noProof="0" err="1">
                <a:solidFill>
                  <a:srgbClr val="5C6971"/>
                </a:solidFill>
                <a:effectLst/>
                <a:latin typeface="+mj-lt"/>
              </a:rPr>
              <a:t>Nameplate</a:t>
            </a:r>
            <a:r>
              <a:rPr lang="de-DE" sz="1800" b="0" i="0" strike="noStrike" noProof="0">
                <a:solidFill>
                  <a:srgbClr val="5C6971"/>
                </a:solidFill>
                <a:effectLst/>
                <a:latin typeface="+mj-lt"/>
              </a:rPr>
              <a:t> Generation</a:t>
            </a:r>
          </a:p>
          <a:p>
            <a:pPr marL="344487" indent="-285750">
              <a:buFont typeface="Arial" panose="020B0604020202020204" pitchFamily="34" charset="0"/>
              <a:buChar char="•"/>
            </a:pPr>
            <a:endParaRPr lang="de-DE" sz="1800" noProof="0">
              <a:latin typeface="+mj-lt"/>
            </a:endParaRPr>
          </a:p>
          <a:p>
            <a:pPr marL="58737" indent="0"/>
            <a:r>
              <a:rPr lang="de-DE" sz="1800" noProof="0">
                <a:latin typeface="+mj-lt"/>
              </a:rPr>
              <a:t>Verantwortung</a:t>
            </a:r>
          </a:p>
          <a:p>
            <a:pPr marL="344487" indent="-285750">
              <a:buFont typeface="Arial" panose="020B0604020202020204" pitchFamily="34" charset="0"/>
              <a:buChar char="•"/>
            </a:pPr>
            <a:r>
              <a:rPr lang="de-DE" sz="1800" b="0" i="0" strike="noStrike" noProof="0">
                <a:solidFill>
                  <a:srgbClr val="5C6971"/>
                </a:solidFill>
                <a:effectLst/>
                <a:latin typeface="+mj-lt"/>
              </a:rPr>
              <a:t>Jeder Entwickler testet sein Modul</a:t>
            </a:r>
            <a:endParaRPr lang="de-DE" sz="1800" noProof="0">
              <a:latin typeface="+mj-lt"/>
            </a:endParaRPr>
          </a:p>
          <a:p>
            <a:pPr marL="344487" indent="-285750">
              <a:buFont typeface="Arial" panose="020B0604020202020204" pitchFamily="34" charset="0"/>
              <a:buChar char="•"/>
            </a:pPr>
            <a:r>
              <a:rPr lang="de-DE" sz="1800" noProof="0">
                <a:latin typeface="+mj-lt"/>
              </a:rPr>
              <a:t>Review durch Software Architekt vor </a:t>
            </a:r>
            <a:r>
              <a:rPr lang="de-DE" sz="1800" noProof="0" err="1">
                <a:latin typeface="+mj-lt"/>
              </a:rPr>
              <a:t>Merge</a:t>
            </a:r>
            <a:endParaRPr lang="de-DE" sz="1800" b="0" i="0" strike="noStrike" noProof="0">
              <a:solidFill>
                <a:srgbClr val="5C6971"/>
              </a:solidFill>
              <a:effectLst/>
              <a:latin typeface="+mj-lt"/>
            </a:endParaRPr>
          </a:p>
          <a:p>
            <a:pPr marL="457200" lvl="1" indent="0" algn="l">
              <a:buNone/>
            </a:pPr>
            <a:endParaRPr lang="de-DE" sz="1800" b="0" i="0" noProof="0">
              <a:solidFill>
                <a:srgbClr val="5C6971"/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noProof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861A0F9-4E7D-3377-F702-B0C55A6AE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noProof="0"/>
              <a:t>Black-Box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72AC330-4679-0D5F-C7E5-96B03AF983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/>
            <a:r>
              <a:rPr lang="de-DE" sz="1800" noProof="0">
                <a:latin typeface="+mj-lt"/>
              </a:rPr>
              <a:t>Anforderungsbasiert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noProof="0">
                <a:latin typeface="+mj-lt"/>
              </a:rPr>
              <a:t>System </a:t>
            </a:r>
            <a:r>
              <a:rPr lang="de-DE" sz="1800" noProof="0" err="1">
                <a:latin typeface="+mj-lt"/>
              </a:rPr>
              <a:t>Requirements</a:t>
            </a:r>
            <a:r>
              <a:rPr lang="de-DE" sz="1800" noProof="0">
                <a:latin typeface="+mj-lt"/>
              </a:rPr>
              <a:t> </a:t>
            </a:r>
            <a:r>
              <a:rPr lang="de-DE" sz="1800" noProof="0" err="1">
                <a:latin typeface="+mj-lt"/>
              </a:rPr>
              <a:t>Specification</a:t>
            </a:r>
            <a:endParaRPr lang="de-DE" sz="1800" b="0" i="0" noProof="0">
              <a:effectLst/>
              <a:latin typeface="+mj-lt"/>
            </a:endParaRPr>
          </a:p>
          <a:p>
            <a:pPr marL="0" indent="0"/>
            <a:endParaRPr lang="de-DE" sz="1800" noProof="0">
              <a:latin typeface="+mj-lt"/>
            </a:endParaRPr>
          </a:p>
          <a:p>
            <a:pPr marL="0" indent="0"/>
            <a:r>
              <a:rPr lang="de-DE" sz="1800" b="0" i="0" noProof="0">
                <a:effectLst/>
                <a:latin typeface="+mj-lt"/>
              </a:rPr>
              <a:t>Testfall- und Testdatenermittlung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>
                <a:latin typeface="+mj-lt"/>
              </a:rPr>
              <a:t>Äquivalenzklassenbildung (ÄK)</a:t>
            </a:r>
            <a:endParaRPr lang="de-DE" sz="1800" b="0" i="0" noProof="0"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noProof="0">
                <a:latin typeface="+mj-lt"/>
              </a:rPr>
              <a:t>Starker ÄK-Test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noProof="0">
                <a:latin typeface="+mj-lt"/>
              </a:rPr>
              <a:t>Paarbildung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noProof="0">
                <a:latin typeface="+mj-lt"/>
              </a:rPr>
              <a:t>Grenzwertanalyse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noProof="0">
              <a:latin typeface="+mj-lt"/>
            </a:endParaRPr>
          </a:p>
          <a:p>
            <a:pPr marL="0" indent="0"/>
            <a:r>
              <a:rPr lang="de-DE" sz="1800" noProof="0">
                <a:latin typeface="+mj-lt"/>
              </a:rPr>
              <a:t>Verantwortung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noProof="0">
                <a:latin typeface="+mj-lt"/>
              </a:rPr>
              <a:t>Durchführung durch Test Manager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B24612-C04A-1667-49E8-F26DB095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1B2639-36E0-3383-CBF0-35A15F699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3571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929CE38C-D94E-C8EE-8C66-B8847A84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/>
          <a:lstStyle/>
          <a:p>
            <a:r>
              <a:rPr lang="de-DE" sz="1800" b="1" kern="150" noProof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Requirements</a:t>
            </a:r>
            <a:r>
              <a:rPr lang="de-DE" sz="1800" b="1" kern="150" noProof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b="1" kern="150" noProof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Traceability</a:t>
            </a:r>
            <a:r>
              <a:rPr lang="de-DE" sz="1800" b="1" kern="150" noProof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Matrix</a:t>
            </a:r>
            <a:endParaRPr lang="de-DE" noProof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786E4888-4D44-BB07-3669-67927928B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0847" y="793416"/>
            <a:ext cx="6815015" cy="5332748"/>
          </a:xfrm>
          <a:noFill/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66527C-73E2-9459-3D72-86BCF9A7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851C8BFC-6068-467A-B9DB-1CAEF2D6E58F}" type="datetime1">
              <a:rPr lang="de-DE" smtClean="0"/>
              <a:pPr>
                <a:spcAft>
                  <a:spcPts val="600"/>
                </a:spcAft>
                <a:defRPr/>
              </a:pPr>
              <a:t>18.05.2023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8D0275E-50FF-AFC5-B6DA-7BCCAF2B31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3" y="6297613"/>
            <a:ext cx="1125415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/>
              <a:t>Seite </a:t>
            </a:r>
            <a:fld id="{D84678E4-144C-46AE-96C2-C935FA5CBCA8}" type="slidenum">
              <a:rPr lang="de-DE" altLang="de-DE" smtClean="0"/>
              <a:pPr>
                <a:spcAft>
                  <a:spcPts val="600"/>
                </a:spcAft>
              </a:pPr>
              <a:t>21</a:t>
            </a:fld>
            <a:endParaRPr lang="de-DE" altLang="de-DE"/>
          </a:p>
        </p:txBody>
      </p:sp>
      <p:graphicFrame>
        <p:nvGraphicFramePr>
          <p:cNvPr id="27" name="Tabelle 26">
            <a:extLst>
              <a:ext uri="{FF2B5EF4-FFF2-40B4-BE49-F238E27FC236}">
                <a16:creationId xmlns:a16="http://schemas.microsoft.com/office/drawing/2014/main" id="{A61ECD1D-7AFC-2CC0-136E-5A3E48018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17465"/>
              </p:ext>
            </p:extLst>
          </p:nvPr>
        </p:nvGraphicFramePr>
        <p:xfrm>
          <a:off x="735496" y="1709606"/>
          <a:ext cx="3527627" cy="3990856"/>
        </p:xfrm>
        <a:graphic>
          <a:graphicData uri="http://schemas.openxmlformats.org/drawingml/2006/table">
            <a:tbl>
              <a:tblPr firstRow="1" firstCol="1" bandRow="1"/>
              <a:tblGrid>
                <a:gridCol w="1579558">
                  <a:extLst>
                    <a:ext uri="{9D8B030D-6E8A-4147-A177-3AD203B41FA5}">
                      <a16:colId xmlns:a16="http://schemas.microsoft.com/office/drawing/2014/main" val="2414188827"/>
                    </a:ext>
                  </a:extLst>
                </a:gridCol>
                <a:gridCol w="1948069">
                  <a:extLst>
                    <a:ext uri="{9D8B030D-6E8A-4147-A177-3AD203B41FA5}">
                      <a16:colId xmlns:a16="http://schemas.microsoft.com/office/drawing/2014/main" val="477760827"/>
                    </a:ext>
                  </a:extLst>
                </a:gridCol>
              </a:tblGrid>
              <a:tr h="5367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Requirement ID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Functionality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574057"/>
                  </a:ext>
                </a:extLst>
              </a:tr>
              <a:tr h="5367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Responsive and compatible GUI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20427"/>
                  </a:ext>
                </a:extLst>
              </a:tr>
              <a:tr h="5367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DNG.GUI.002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Download menu for SVG and PNG format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755503"/>
                  </a:ext>
                </a:extLst>
              </a:tr>
              <a:tr h="2564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DNG.GUI.003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Search functionality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277664"/>
                  </a:ext>
                </a:extLst>
              </a:tr>
              <a:tr h="2564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DNG.GUI.004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Navigation buttons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610308"/>
                  </a:ext>
                </a:extLst>
              </a:tr>
              <a:tr h="2564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DNG.GUI.005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QR-code generator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623468"/>
                  </a:ext>
                </a:extLst>
              </a:tr>
              <a:tr h="2564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DNG.GUI.006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Nameplate generator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273220"/>
                  </a:ext>
                </a:extLst>
              </a:tr>
              <a:tr h="2564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DNG.GUI.007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Error handling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230346"/>
                  </a:ext>
                </a:extLst>
              </a:tr>
              <a:tr h="5367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DNG.PERF.001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293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742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653070B-B0F1-B04D-2020-682EEACD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Inzident Management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0AA974-268F-5274-91DA-E46FF8ED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7F5E39-25BF-4339-ADD5-F4437561E2DD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81F9B6-2D56-9CF2-178C-53FBB3FAE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83BF5DC3-62CF-454E-84AE-94A372A33B95}" type="slidenum">
              <a:rPr lang="de-DE" altLang="de-DE" smtClean="0"/>
              <a:pPr/>
              <a:t>22</a:t>
            </a:fld>
            <a:endParaRPr lang="de-DE" altLang="de-DE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C628F4B-B9BD-EE36-5F22-CF7D50A33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886" y="1801813"/>
            <a:ext cx="7171554" cy="42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13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A0BE784-6B78-8E71-4818-968971B7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b">
            <a:normAutofit/>
          </a:bodyPr>
          <a:lstStyle/>
          <a:p>
            <a:r>
              <a:rPr lang="de-DE" noProof="0" dirty="0"/>
              <a:t>Test Umgebung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9F9DD29-DC2B-49DB-FF8C-54E8363A6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wrap="square" anchor="b">
            <a:normAutofit/>
          </a:bodyPr>
          <a:lstStyle/>
          <a:p>
            <a:r>
              <a:rPr lang="de-DE" noProof="0"/>
              <a:t>Geräte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A924FAC-0151-FD29-1292-7B5454DF4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1232" y="1535113"/>
            <a:ext cx="5388708" cy="639762"/>
          </a:xfrm>
        </p:spPr>
        <p:txBody>
          <a:bodyPr wrap="square" anchor="b">
            <a:normAutofit/>
          </a:bodyPr>
          <a:lstStyle/>
          <a:p>
            <a:r>
              <a:rPr lang="de-DE" noProof="0"/>
              <a:t>Software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45F8CDC-116E-EA4F-C8CC-EDB82D98D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1232" y="2184644"/>
            <a:ext cx="5388708" cy="3951288"/>
          </a:xfrm>
        </p:spPr>
        <p:txBody>
          <a:bodyPr wrap="square" anchor="t">
            <a:normAutofit/>
          </a:bodyPr>
          <a:lstStyle/>
          <a:p>
            <a:r>
              <a:rPr lang="de-DE" sz="1800" noProof="0" dirty="0"/>
              <a:t>Internet Browsers: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 dirty="0"/>
              <a:t>Firefox 111.0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 dirty="0"/>
              <a:t>Microsoft Edge 110.0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 dirty="0"/>
              <a:t>Google Chrome 111.0</a:t>
            </a:r>
            <a:endParaRPr lang="de-DE" sz="1800" noProof="0" dirty="0">
              <a:cs typeface="Arial"/>
            </a:endParaRPr>
          </a:p>
          <a:p>
            <a:endParaRPr lang="de-DE" sz="1800" noProof="0" dirty="0">
              <a:cs typeface="Arial"/>
            </a:endParaRPr>
          </a:p>
          <a:p>
            <a:r>
              <a:rPr lang="de-DE" sz="1800" noProof="0" dirty="0"/>
              <a:t>Handy Applikationen: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 dirty="0"/>
              <a:t>Kamera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 dirty="0"/>
              <a:t>Uhr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800" noProof="0" dirty="0"/>
          </a:p>
          <a:p>
            <a:pPr marL="0" indent="0"/>
            <a:r>
              <a:rPr lang="de-DE" sz="1800" noProof="0" dirty="0"/>
              <a:t>Eigener AAS-Server</a:t>
            </a:r>
          </a:p>
          <a:p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C8626C-B611-DFC2-16A1-3C41C24C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B1FA66E-00EA-4204-8E89-25FED2A62DA2}" type="datetime1">
              <a:rPr lang="de-DE" smtClean="0"/>
              <a:pPr>
                <a:spcAft>
                  <a:spcPts val="600"/>
                </a:spcAft>
                <a:defRPr/>
              </a:pPr>
              <a:t>18.05.2023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8845CC-6EFA-2158-B75C-343335C6EA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3" y="6297613"/>
            <a:ext cx="1125415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>
                <a:spcAft>
                  <a:spcPts val="600"/>
                </a:spcAft>
              </a:pPr>
              <a:t>23</a:t>
            </a:fld>
            <a:endParaRPr lang="de-DE" altLang="de-DE"/>
          </a:p>
        </p:txBody>
      </p:sp>
      <p:graphicFrame>
        <p:nvGraphicFramePr>
          <p:cNvPr id="17" name="Inhaltsplatzhalter 16">
            <a:extLst>
              <a:ext uri="{FF2B5EF4-FFF2-40B4-BE49-F238E27FC236}">
                <a16:creationId xmlns:a16="http://schemas.microsoft.com/office/drawing/2014/main" id="{D380F23D-7206-6DCA-2200-6E1E7F9E022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94171844"/>
              </p:ext>
            </p:extLst>
          </p:nvPr>
        </p:nvGraphicFramePr>
        <p:xfrm>
          <a:off x="717061" y="2302119"/>
          <a:ext cx="5386755" cy="3224821"/>
        </p:xfrm>
        <a:graphic>
          <a:graphicData uri="http://schemas.openxmlformats.org/drawingml/2006/table">
            <a:tbl>
              <a:tblPr firstRow="1" firstCol="1" bandRow="1"/>
              <a:tblGrid>
                <a:gridCol w="656429">
                  <a:extLst>
                    <a:ext uri="{9D8B030D-6E8A-4147-A177-3AD203B41FA5}">
                      <a16:colId xmlns:a16="http://schemas.microsoft.com/office/drawing/2014/main" val="910898069"/>
                    </a:ext>
                  </a:extLst>
                </a:gridCol>
                <a:gridCol w="1455485">
                  <a:extLst>
                    <a:ext uri="{9D8B030D-6E8A-4147-A177-3AD203B41FA5}">
                      <a16:colId xmlns:a16="http://schemas.microsoft.com/office/drawing/2014/main" val="328563778"/>
                    </a:ext>
                  </a:extLst>
                </a:gridCol>
                <a:gridCol w="3274841">
                  <a:extLst>
                    <a:ext uri="{9D8B030D-6E8A-4147-A177-3AD203B41FA5}">
                      <a16:colId xmlns:a16="http://schemas.microsoft.com/office/drawing/2014/main" val="902466943"/>
                    </a:ext>
                  </a:extLst>
                </a:gridCol>
              </a:tblGrid>
              <a:tr h="346945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Resources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96197"/>
                  </a:ext>
                </a:extLst>
              </a:tr>
              <a:tr h="916079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HP EliteBook 850 G7 Notebook </a:t>
                      </a:r>
                      <a:b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Operating system: Windows 10 Home 64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42489"/>
                  </a:ext>
                </a:extLst>
              </a:tr>
              <a:tr h="631512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MacBook Pro 13”</a:t>
                      </a:r>
                      <a:b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Operating system: MacOS 12.6.5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080868"/>
                  </a:ext>
                </a:extLst>
              </a:tr>
              <a:tr h="346945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Smartphone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Galaxy S20 Ultra 5G</a:t>
                      </a:r>
                      <a:b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Operating system: Android 12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86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237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555B337-4378-C42D-D9A3-E8A75FDB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Testbericht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E1E758C-85D2-5A0F-260F-31A581BAAC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516199"/>
              </p:ext>
            </p:extLst>
          </p:nvPr>
        </p:nvGraphicFramePr>
        <p:xfrm>
          <a:off x="938213" y="1801813"/>
          <a:ext cx="105029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9037">
                  <a:extLst>
                    <a:ext uri="{9D8B030D-6E8A-4147-A177-3AD203B41FA5}">
                      <a16:colId xmlns:a16="http://schemas.microsoft.com/office/drawing/2014/main" val="4113178962"/>
                    </a:ext>
                  </a:extLst>
                </a:gridCol>
                <a:gridCol w="2963863">
                  <a:extLst>
                    <a:ext uri="{9D8B030D-6E8A-4147-A177-3AD203B41FA5}">
                      <a16:colId xmlns:a16="http://schemas.microsoft.com/office/drawing/2014/main" val="1325962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tx1"/>
                          </a:solidFill>
                        </a:rPr>
                        <a:t>Test Case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tx1"/>
                          </a:solidFill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013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&lt;TC.INST.001.F&gt;: Access front end on local machine</a:t>
                      </a:r>
                      <a:endParaRPr lang="en-GB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4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&lt;TC.CON.001.F&gt;: Connect to AAS-Server via search bar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0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&lt;TC.CON.002.F&gt;: Connect to suggested AAS-Server via search bar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862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&lt;TC.NAV.001.F&gt;: Navigation bar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70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&lt;TC.NAV.002.F&gt;: Browser's navigation buttons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068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&lt;TC.OV.001.F&gt;: Choose asset of asset 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1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&lt;TC.NP.001.F&gt;: Download nameplate in SVG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49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&lt;TC.NP.002.F&gt;: Download nameplate in PNG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954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&lt;TC.PERF.001.F&gt;: Performant under expected or peak loads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08122"/>
                  </a:ext>
                </a:extLst>
              </a:tr>
            </a:tbl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727A5C-CABB-F5D8-5A74-6116CD706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1C8BFC-6068-467A-B9DB-1CAEF2D6E58F}" type="datetime1">
              <a:rPr lang="de-DE" smtClean="0"/>
              <a:pPr>
                <a:defRPr/>
              </a:pPr>
              <a:t>18.05.2023</a:t>
            </a:fld>
            <a:endParaRPr lang="de-DE" sz="140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7EA417-5F39-C553-9E44-B9804CF65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D84678E4-144C-46AE-96C2-C935FA5CBCA8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2919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C7BE648-D1A8-6003-067B-1DBCD1DC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Live Demo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331469-7411-CF13-3A00-D85F8CE3F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4842F-B386-45DB-2E66-279A4827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7B7D7-F624-2E70-0F4D-7D0A58F887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25</a:t>
            </a:fld>
            <a:endParaRPr lang="de-DE" altLang="de-DE"/>
          </a:p>
        </p:txBody>
      </p:sp>
      <p:sp>
        <p:nvSpPr>
          <p:cNvPr id="8" name="Textfeld 7">
            <a:hlinkClick r:id="rId2" action="ppaction://hlinksldjump"/>
            <a:extLst>
              <a:ext uri="{FF2B5EF4-FFF2-40B4-BE49-F238E27FC236}">
                <a16:creationId xmlns:a16="http://schemas.microsoft.com/office/drawing/2014/main" id="{6F418BFE-87D9-9FAD-EBE1-A900EC2508B0}"/>
              </a:ext>
            </a:extLst>
          </p:cNvPr>
          <p:cNvSpPr txBox="1"/>
          <p:nvPr/>
        </p:nvSpPr>
        <p:spPr>
          <a:xfrm>
            <a:off x="9976339" y="5894795"/>
            <a:ext cx="1559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5C6971"/>
                </a:solidFill>
              </a:rPr>
              <a:t>Ersatz </a:t>
            </a:r>
            <a:r>
              <a:rPr lang="en-GB" sz="1200" err="1">
                <a:solidFill>
                  <a:srgbClr val="5C6971"/>
                </a:solidFill>
              </a:rPr>
              <a:t>überspringen</a:t>
            </a:r>
            <a:endParaRPr lang="en-GB" sz="1200">
              <a:solidFill>
                <a:srgbClr val="5C69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80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7020F9-61E1-279A-1885-E57EDA6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7FB9-DB43-67C2-84AF-5015B9D5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1030AA-466C-6134-F949-76A4B45E5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26</a:t>
            </a:fld>
            <a:endParaRPr lang="de-DE" alt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5C4E857-BB65-B15D-4C79-03B64BE1E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218" y="1801813"/>
            <a:ext cx="6258889" cy="4294187"/>
          </a:xfrm>
        </p:spPr>
      </p:pic>
    </p:spTree>
    <p:extLst>
      <p:ext uri="{BB962C8B-B14F-4D97-AF65-F5344CB8AC3E}">
        <p14:creationId xmlns:p14="http://schemas.microsoft.com/office/powerpoint/2010/main" val="374216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7020F9-61E1-279A-1885-E57EDA6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7FB9-DB43-67C2-84AF-5015B9D5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1030AA-466C-6134-F949-76A4B45E5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27</a:t>
            </a:fld>
            <a:endParaRPr lang="de-DE" alt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C576C67-B400-C7A7-F526-D3470EC19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218" y="1801813"/>
            <a:ext cx="6258889" cy="4294187"/>
          </a:xfrm>
        </p:spPr>
      </p:pic>
    </p:spTree>
    <p:extLst>
      <p:ext uri="{BB962C8B-B14F-4D97-AF65-F5344CB8AC3E}">
        <p14:creationId xmlns:p14="http://schemas.microsoft.com/office/powerpoint/2010/main" val="171057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7020F9-61E1-279A-1885-E57EDA6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7FB9-DB43-67C2-84AF-5015B9D5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1030AA-466C-6134-F949-76A4B45E5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28</a:t>
            </a:fld>
            <a:endParaRPr lang="de-DE" alt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945528D8-F77E-7100-F1CA-57EE4DD25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301" y="1801813"/>
            <a:ext cx="6896724" cy="4294187"/>
          </a:xfrm>
        </p:spPr>
      </p:pic>
    </p:spTree>
    <p:extLst>
      <p:ext uri="{BB962C8B-B14F-4D97-AF65-F5344CB8AC3E}">
        <p14:creationId xmlns:p14="http://schemas.microsoft.com/office/powerpoint/2010/main" val="245661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7020F9-61E1-279A-1885-E57EDA6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7FB9-DB43-67C2-84AF-5015B9D5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1030AA-466C-6134-F949-76A4B45E5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29</a:t>
            </a:fld>
            <a:endParaRPr lang="de-DE" alt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983EE24-5E70-3BE0-5949-6EA97D526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7453" y="1801813"/>
            <a:ext cx="6584420" cy="4294187"/>
          </a:xfrm>
        </p:spPr>
      </p:pic>
    </p:spTree>
    <p:extLst>
      <p:ext uri="{BB962C8B-B14F-4D97-AF65-F5344CB8AC3E}">
        <p14:creationId xmlns:p14="http://schemas.microsoft.com/office/powerpoint/2010/main" val="334424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0D031-1051-2995-C8B5-AB70D54F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Agenda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B4DE8A-D5E9-139F-3AFE-AC52A1AC2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Master </a:t>
            </a:r>
            <a:r>
              <a:rPr lang="de-DE" b="1" noProof="0" err="1">
                <a:cs typeface="Arial"/>
              </a:rPr>
              <a:t>Usecase</a:t>
            </a: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Produktübersicht</a:t>
            </a:r>
          </a:p>
          <a:p>
            <a:pPr>
              <a:buFont typeface="Arial"/>
              <a:buChar char="•"/>
            </a:pP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Systemarchitektur</a:t>
            </a:r>
          </a:p>
          <a:p>
            <a:pPr>
              <a:buFont typeface="Arial"/>
              <a:buChar char="•"/>
            </a:pP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Testen</a:t>
            </a:r>
          </a:p>
          <a:p>
            <a:pPr>
              <a:buFont typeface="Arial"/>
              <a:buChar char="•"/>
            </a:pP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Demo</a:t>
            </a:r>
          </a:p>
          <a:p>
            <a:pPr>
              <a:buFont typeface="Arial"/>
              <a:buChar char="•"/>
            </a:pP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Fazit und Ausblick</a:t>
            </a:r>
            <a:endParaRPr lang="de-DE" noProof="0">
              <a:cs typeface="Arial"/>
            </a:endParaRPr>
          </a:p>
          <a:p>
            <a:pPr>
              <a:buFont typeface="Arial"/>
              <a:buChar char="•"/>
            </a:pPr>
            <a:endParaRPr lang="de-DE" noProof="0">
              <a:cs typeface="Arial"/>
            </a:endParaRPr>
          </a:p>
          <a:p>
            <a:pPr>
              <a:buFont typeface="Arial"/>
              <a:buChar char="•"/>
            </a:pPr>
            <a:endParaRPr lang="de-DE" noProof="0">
              <a:cs typeface="Arial"/>
            </a:endParaRPr>
          </a:p>
          <a:p>
            <a:pPr>
              <a:buFont typeface="Arial"/>
              <a:buChar char="•"/>
            </a:pPr>
            <a:endParaRPr lang="de-DE" noProof="0">
              <a:cs typeface="Arial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036E3B-02AE-F1AE-C7E7-81E017EDF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3</a:t>
            </a:fld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B4EE28-4222-ECDB-905A-B82780DB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D1B60A-D18A-4A9F-8A10-1B7A4026CF08}" type="datetime1">
              <a:rPr lang="de-DE" smtClean="0"/>
              <a:t>18.05.2023</a:t>
            </a:fld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2427132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7020F9-61E1-279A-1885-E57EDA6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7FB9-DB43-67C2-84AF-5015B9D5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1030AA-466C-6134-F949-76A4B45E5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30</a:t>
            </a:fld>
            <a:endParaRPr lang="de-DE" alt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804FF1E-4C49-2661-EAFE-AEE423486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559" y="1801813"/>
            <a:ext cx="6684208" cy="4294187"/>
          </a:xfrm>
        </p:spPr>
      </p:pic>
    </p:spTree>
    <p:extLst>
      <p:ext uri="{BB962C8B-B14F-4D97-AF65-F5344CB8AC3E}">
        <p14:creationId xmlns:p14="http://schemas.microsoft.com/office/powerpoint/2010/main" val="1198143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76E3F9-E34F-F5BF-593A-0AC7C661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Fazit und Ausblick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001ABAE-48CD-1E58-2ACE-EEA725EAC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6C421-8F6C-D91A-C947-3F8AB9A2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4595C8-1F44-CA57-EA77-A1800801F7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85125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B729499-AAD0-B4CE-ECE9-04E33E89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Projekt Statistiken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78CEADF-722A-9AF5-CF33-5D69D37E7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46" y="1801907"/>
            <a:ext cx="4114801" cy="42940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noProof="0" dirty="0"/>
              <a:t>76 </a:t>
            </a:r>
            <a:r>
              <a:rPr lang="de-DE" noProof="0" dirty="0" err="1"/>
              <a:t>Issues</a:t>
            </a:r>
            <a:endParaRPr lang="de-DE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noProof="0" dirty="0"/>
              <a:t>89 Pull </a:t>
            </a:r>
            <a:r>
              <a:rPr lang="de-DE" noProof="0" dirty="0" err="1"/>
              <a:t>Requests</a:t>
            </a:r>
            <a:endParaRPr lang="de-DE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395</a:t>
            </a:r>
            <a:r>
              <a:rPr lang="de-DE" noProof="0" dirty="0"/>
              <a:t> </a:t>
            </a:r>
            <a:r>
              <a:rPr lang="de-DE" noProof="0" dirty="0" err="1"/>
              <a:t>Commits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A96809-D195-7E4B-2CEC-4D755038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pPr>
                <a:defRPr/>
              </a:pPr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F47B9B-EBEC-CF10-68C1-59F36EF3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32</a:t>
            </a:fld>
            <a:endParaRPr lang="de-DE" altLang="de-DE"/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DD84E73F-090A-0105-E3BD-385AF7B4A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168202"/>
              </p:ext>
            </p:extLst>
          </p:nvPr>
        </p:nvGraphicFramePr>
        <p:xfrm>
          <a:off x="5052647" y="2001791"/>
          <a:ext cx="6389075" cy="3922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4060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2BCCD93-0FBE-CA6D-DD5E-5762488F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err="1"/>
              <a:t>Lessons</a:t>
            </a:r>
            <a:r>
              <a:rPr lang="de-DE"/>
              <a:t> </a:t>
            </a:r>
            <a:r>
              <a:rPr lang="de-DE" err="1"/>
              <a:t>learned</a:t>
            </a:r>
            <a:endParaRPr lang="de-DE" noProof="0" err="1">
              <a:latin typeface="+mj-lt"/>
              <a:ea typeface="+mj-ea"/>
              <a:cs typeface="+mj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C6FB1B3-28CA-6395-F6CD-4A803F874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/>
          <a:lstStyle/>
          <a:p>
            <a:r>
              <a:rPr lang="en-US">
                <a:cs typeface="Arial"/>
              </a:rPr>
              <a:t>Was </a:t>
            </a:r>
            <a:r>
              <a:rPr lang="en-US" err="1">
                <a:cs typeface="Arial"/>
              </a:rPr>
              <a:t>lief</a:t>
            </a:r>
            <a:r>
              <a:rPr lang="en-US">
                <a:cs typeface="Arial"/>
              </a:rPr>
              <a:t> gut?</a:t>
            </a:r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ACFE8F4-3480-7855-AB73-C1513D904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61922"/>
            <a:ext cx="5386754" cy="3564241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Endergebnis</a:t>
            </a:r>
            <a:r>
              <a:rPr lang="de-DE"/>
              <a:t> erfüllt Anforderungen</a:t>
            </a:r>
            <a:endParaRPr lang="de-DE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Aufgaben- und Arbeitsverteilung</a:t>
            </a:r>
            <a:r>
              <a:rPr lang="de-DE" noProof="0"/>
              <a:t>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Nutzung der Möglichkeiten in GitHub</a:t>
            </a:r>
          </a:p>
          <a:p>
            <a:pPr>
              <a:buFont typeface="Arial" panose="020B0604020202020204" pitchFamily="34" charset="0"/>
              <a:buChar char="•"/>
            </a:pPr>
            <a:endParaRPr lang="de-DE" noProof="0"/>
          </a:p>
        </p:txBody>
      </p:sp>
      <p:sp>
        <p:nvSpPr>
          <p:cNvPr id="3" name="Titel 5">
            <a:extLst>
              <a:ext uri="{FF2B5EF4-FFF2-40B4-BE49-F238E27FC236}">
                <a16:creationId xmlns:a16="http://schemas.microsoft.com/office/drawing/2014/main" id="{1705E0C4-66FE-764A-94D6-9A42265DAC00}"/>
              </a:ext>
            </a:extLst>
          </p:cNvPr>
          <p:cNvSpPr txBox="1">
            <a:spLocks/>
          </p:cNvSpPr>
          <p:nvPr/>
        </p:nvSpPr>
        <p:spPr bwMode="auto">
          <a:xfrm>
            <a:off x="6193693" y="1535113"/>
            <a:ext cx="538870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de-DE" sz="2400" b="1" kern="0">
                <a:solidFill>
                  <a:srgbClr val="5C6971"/>
                </a:solidFill>
                <a:latin typeface="+mn-lt"/>
                <a:ea typeface="+mn-ea"/>
                <a:cs typeface="+mn-cs"/>
              </a:rPr>
              <a:t>Was lief schlecht?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E34858EF-1314-986A-C537-B1E12E9F8134}"/>
              </a:ext>
            </a:extLst>
          </p:cNvPr>
          <p:cNvSpPr txBox="1">
            <a:spLocks/>
          </p:cNvSpPr>
          <p:nvPr/>
        </p:nvSpPr>
        <p:spPr bwMode="auto">
          <a:xfrm>
            <a:off x="6193693" y="2561923"/>
            <a:ext cx="5388708" cy="29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30188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4384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956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3528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100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sz="2400" kern="0" dirty="0"/>
              <a:t>Erhöhte Aufwandschätzung durch Restrukturierung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kern="0" dirty="0"/>
              <a:t>Perfektionismus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kern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75050F-6FC9-D868-7FC2-915557B2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defRPr/>
            </a:pPr>
            <a:fld id="{CE7CAF80-18D9-4DB9-8F36-CC126E1BFE1E}" type="datetime1">
              <a:rPr lang="de-DE" smtClean="0"/>
              <a:pPr>
                <a:spcAft>
                  <a:spcPts val="600"/>
                </a:spcAft>
                <a:defRPr/>
              </a:pPr>
              <a:t>18.05.2023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EAC4EC-7F68-B728-C0EF-B3CE0DF75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3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 kern="1200">
                <a:latin typeface="+mn-lt"/>
                <a:ea typeface="+mn-ea"/>
                <a:cs typeface="+mn-cs"/>
              </a:rPr>
              <a:t>Seite </a:t>
            </a:r>
            <a:fld id="{F4D7B133-D17F-4EA6-B6E4-E1A0A21FCDC1}" type="slidenum">
              <a:rPr lang="de-DE" altLang="de-DE" kern="120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33</a:t>
            </a:fld>
            <a:endParaRPr lang="de-DE" altLang="de-DE" kern="1200">
              <a:latin typeface="+mn-lt"/>
              <a:ea typeface="+mn-ea"/>
              <a:cs typeface="+mn-cs"/>
            </a:endParaRPr>
          </a:p>
        </p:txBody>
      </p:sp>
      <p:pic>
        <p:nvPicPr>
          <p:cNvPr id="10" name="Graphic 10" descr="Daumen hoch-Zeichen mit einfarbiger Füllung">
            <a:extLst>
              <a:ext uri="{FF2B5EF4-FFF2-40B4-BE49-F238E27FC236}">
                <a16:creationId xmlns:a16="http://schemas.microsoft.com/office/drawing/2014/main" id="{969C1963-65B6-756D-582C-4FADE3EE2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039" y="1532466"/>
            <a:ext cx="914400" cy="914400"/>
          </a:xfrm>
          <a:prstGeom prst="rect">
            <a:avLst/>
          </a:prstGeom>
        </p:spPr>
      </p:pic>
      <p:pic>
        <p:nvPicPr>
          <p:cNvPr id="11" name="Graphic 11" descr="Daumen runter mit einfarbiger Füllung">
            <a:extLst>
              <a:ext uri="{FF2B5EF4-FFF2-40B4-BE49-F238E27FC236}">
                <a16:creationId xmlns:a16="http://schemas.microsoft.com/office/drawing/2014/main" id="{EA63AA3F-9C68-DE7A-F163-15B68A528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9009" y="15301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92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18EE0-7E67-A7B8-C0D2-AF2BE129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B17623-CEDA-7BF4-C021-9FC39D701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err="1"/>
              <a:t>Viel</a:t>
            </a:r>
            <a:r>
              <a:rPr lang="en-GB"/>
              <a:t> </a:t>
            </a:r>
            <a:r>
              <a:rPr lang="en-GB" err="1"/>
              <a:t>Spielraum</a:t>
            </a:r>
            <a:r>
              <a:rPr lang="en-GB"/>
              <a:t> </a:t>
            </a:r>
            <a:r>
              <a:rPr lang="en-GB" err="1"/>
              <a:t>zur</a:t>
            </a:r>
            <a:r>
              <a:rPr lang="en-GB"/>
              <a:t> </a:t>
            </a:r>
            <a:r>
              <a:rPr lang="en-GB" err="1"/>
              <a:t>weiteren</a:t>
            </a:r>
            <a:r>
              <a:rPr lang="en-GB"/>
              <a:t> </a:t>
            </a:r>
            <a:r>
              <a:rPr lang="en-GB" err="1"/>
              <a:t>Entwicklung</a:t>
            </a:r>
            <a:endParaRPr lang="en-GB"/>
          </a:p>
          <a:p>
            <a:pPr>
              <a:buFont typeface="Arial" panose="020B0604020202020204" pitchFamily="34" charset="0"/>
              <a:buChar char="•"/>
            </a:pPr>
            <a:r>
              <a:rPr lang="en-GB" err="1"/>
              <a:t>Vorhandene</a:t>
            </a:r>
            <a:r>
              <a:rPr lang="en-GB"/>
              <a:t> Issues </a:t>
            </a:r>
            <a:r>
              <a:rPr lang="en-GB" err="1"/>
              <a:t>bearbeiten</a:t>
            </a:r>
            <a:endParaRPr lang="en-GB"/>
          </a:p>
          <a:p>
            <a:pPr>
              <a:buFont typeface="Arial" panose="020B0604020202020204" pitchFamily="34" charset="0"/>
              <a:buChar char="•"/>
            </a:pPr>
            <a:r>
              <a:rPr lang="en-GB" err="1"/>
              <a:t>Kombination</a:t>
            </a:r>
            <a:r>
              <a:rPr lang="en-GB"/>
              <a:t> von “Viewer” und “Generator”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81A517-08AF-E66A-73B2-EF3245CF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3809FC-8155-F98D-8E29-35040115F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34</a:t>
            </a:fld>
            <a:endParaRPr lang="de-DE" altLang="de-DE"/>
          </a:p>
        </p:txBody>
      </p:sp>
      <p:pic>
        <p:nvPicPr>
          <p:cNvPr id="6" name="Graphic 8" descr="Held männlich mit einfarbiger Füllung">
            <a:extLst>
              <a:ext uri="{FF2B5EF4-FFF2-40B4-BE49-F238E27FC236}">
                <a16:creationId xmlns:a16="http://schemas.microsoft.com/office/drawing/2014/main" id="{4BE73694-96FA-0B52-87BC-8590E61C5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419" y="2173515"/>
            <a:ext cx="3950304" cy="39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20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7ED6E-6B04-F792-C58D-BD4687A4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Verwendete 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ED4DCD-5A05-F7C9-4668-7A03DA031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241-0-25_2020-0016_Druckmanuskript_Digitales_Typenschild.pdf</a:t>
            </a:r>
          </a:p>
          <a:p>
            <a:pPr>
              <a:buFont typeface="Arial" panose="020B0604020202020204" pitchFamily="34" charset="0"/>
              <a:buChar char="•"/>
            </a:pPr>
            <a:endParaRPr lang="de-DE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DIN_SPEC_91406.pdf</a:t>
            </a:r>
          </a:p>
          <a:p>
            <a:pPr>
              <a:buFont typeface="Arial" panose="020B0604020202020204" pitchFamily="34" charset="0"/>
              <a:buChar char="•"/>
            </a:pPr>
            <a:endParaRPr lang="de-DE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IDTA 2006-1-1_Submodel_Digital Nameplate_Review.docx</a:t>
            </a:r>
          </a:p>
          <a:p>
            <a:pPr>
              <a:buFont typeface="Arial" panose="020B0604020202020204" pitchFamily="34" charset="0"/>
              <a:buChar char="•"/>
            </a:pPr>
            <a:endParaRPr lang="de-DE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IEC_63365_ED1_DigitalNameplate.pdf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B6012-C7BC-A8F6-0B63-CB8FB6CD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4B7168-EB50-42D7-BF7E-99D5BD027017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EDFF36-0479-6507-31FB-248E8A622C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106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F1163-ED24-0156-686F-6D373477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Fragen und Feedback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C2A6F7-848F-2AE2-1F79-00BE3D0A0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00E610-D14C-9868-88CE-DF286124E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36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1FCB4F-0374-5D1E-E2A0-C1D40DFE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E29C4-30A3-4823-9FFF-FD4776A62D40}" type="datetime1">
              <a:rPr lang="de-DE" smtClean="0"/>
              <a:t>18.05.2023</a:t>
            </a:fld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419036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D6BEB6E7-303B-35A1-04F9-465BBE99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Projektkontext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B0FED59-0D40-FE60-663E-DF999828E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de-DE" noProof="0"/>
              <a:t>Asset Administration Shell:	</a:t>
            </a:r>
            <a:endParaRPr lang="de-DE" noProof="0">
              <a:cs typeface="Arial"/>
            </a:endParaRPr>
          </a:p>
          <a:p>
            <a:pPr marL="683895" lvl="1" indent="-285750">
              <a:buFont typeface="Courier New"/>
              <a:buChar char="o"/>
            </a:pPr>
            <a:r>
              <a:rPr lang="de-DE" noProof="0">
                <a:solidFill>
                  <a:srgbClr val="5C6971"/>
                </a:solidFill>
              </a:rPr>
              <a:t>Verwaltung von Bauteilen / Bauteilgruppen / Maschinen</a:t>
            </a:r>
            <a:endParaRPr lang="de-DE" noProof="0">
              <a:solidFill>
                <a:srgbClr val="5C6971"/>
              </a:solidFill>
              <a:cs typeface="Arial"/>
            </a:endParaRPr>
          </a:p>
          <a:p>
            <a:pPr marL="683895" lvl="1" indent="-285750">
              <a:buFont typeface="Courier New"/>
              <a:buChar char="o"/>
            </a:pPr>
            <a:r>
              <a:rPr lang="de-DE" noProof="0">
                <a:solidFill>
                  <a:srgbClr val="5C6971"/>
                </a:solidFill>
              </a:rPr>
              <a:t>“Digital Twin” der realen Objekte</a:t>
            </a:r>
            <a:endParaRPr lang="de-DE" noProof="0">
              <a:solidFill>
                <a:srgbClr val="5C6971"/>
              </a:solidFill>
              <a:cs typeface="Arial"/>
            </a:endParaRPr>
          </a:p>
          <a:p>
            <a:pPr marL="741045" lvl="1" indent="-342900">
              <a:buFont typeface="Courier New"/>
              <a:buChar char="o"/>
            </a:pPr>
            <a:r>
              <a:rPr lang="de-DE" noProof="0">
                <a:solidFill>
                  <a:srgbClr val="5C6971"/>
                </a:solidFill>
              </a:rPr>
              <a:t>Erreichbar über eine REST-API</a:t>
            </a:r>
            <a:endParaRPr lang="de-DE" noProof="0">
              <a:solidFill>
                <a:srgbClr val="5C6971"/>
              </a:solidFill>
              <a:cs typeface="Arial"/>
            </a:endParaRPr>
          </a:p>
          <a:p>
            <a:pPr marL="0" indent="0"/>
            <a:endParaRPr lang="de-DE" noProof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noProof="0" err="1"/>
              <a:t>Nameplate</a:t>
            </a:r>
            <a:r>
              <a:rPr lang="de-DE" noProof="0"/>
              <a:t> Submodell:</a:t>
            </a:r>
            <a:endParaRPr lang="de-DE" noProof="0">
              <a:cs typeface="Arial"/>
            </a:endParaRPr>
          </a:p>
          <a:p>
            <a:pPr marL="683895" lvl="1" indent="-285750">
              <a:buFont typeface="Courier New"/>
              <a:buChar char="o"/>
            </a:pPr>
            <a:r>
              <a:rPr lang="de-DE" noProof="0">
                <a:solidFill>
                  <a:srgbClr val="5C6971"/>
                </a:solidFill>
              </a:rPr>
              <a:t>Beinhaltet Daten über ein Asset</a:t>
            </a:r>
            <a:endParaRPr lang="de-DE" noProof="0">
              <a:solidFill>
                <a:srgbClr val="5C6971"/>
              </a:solidFill>
              <a:cs typeface="Arial"/>
            </a:endParaRPr>
          </a:p>
          <a:p>
            <a:pPr marL="398145" lvl="1" indent="0">
              <a:buNone/>
            </a:pPr>
            <a:r>
              <a:rPr lang="de-DE" noProof="0">
                <a:solidFill>
                  <a:srgbClr val="5C6971"/>
                </a:solidFill>
              </a:rPr>
              <a:t>      z.B. Hersteller, Seriennummer, Betriebsrichtlinien, Zertifizierungen etc. </a:t>
            </a:r>
            <a:endParaRPr lang="de-DE" noProof="0">
              <a:solidFill>
                <a:srgbClr val="5C6971"/>
              </a:solidFill>
              <a:cs typeface="Arial"/>
            </a:endParaRPr>
          </a:p>
          <a:p>
            <a:r>
              <a:rPr lang="de-DE" noProof="0"/>
              <a:t>		</a:t>
            </a:r>
            <a:endParaRPr lang="de-DE" noProof="0">
              <a:cs typeface="Arial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16271C-9749-48F6-3D93-EDB633BFB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4</a:t>
            </a:fld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046213-54AF-7862-2AA5-6A19A9E6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CE0FD9-B0F1-4FD3-9682-DB4F4F203EEE}" type="datetime1">
              <a:rPr lang="de-DE" smtClean="0"/>
              <a:t>18.05.2023</a:t>
            </a:fld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00732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391A4-0078-097C-00DA-D9AE8057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cs typeface="Arial"/>
              </a:rPr>
              <a:t>Projektziel</a:t>
            </a:r>
            <a:endParaRPr lang="de-DE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1334A-AAC4-E3DA-70C6-970F88E8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de-DE" noProof="0" err="1">
                <a:cs typeface="Arial"/>
              </a:rPr>
              <a:t>Nameplates</a:t>
            </a:r>
            <a:r>
              <a:rPr lang="de-DE" noProof="0">
                <a:cs typeface="Arial"/>
              </a:rPr>
              <a:t> anhand einer gegebenen Datenquelle auf der Basis vom DIN-Standard, einer REST-API und einem AAS-Server</a:t>
            </a:r>
          </a:p>
          <a:p>
            <a:pPr>
              <a:buFont typeface="Arial"/>
              <a:buChar char="•"/>
            </a:pPr>
            <a:endParaRPr lang="de-DE" noProof="0">
              <a:cs typeface="Arial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E612F5-44D6-A7F2-A3BB-3870B098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31998-C56F-443F-8A5F-FA526115A89C}" type="datetime1">
              <a:rPr lang="de-DE" smtClean="0"/>
              <a:t>18.05.2023</a:t>
            </a:fld>
            <a:endParaRPr lang="de-DE" sz="140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64D164A-B534-1B80-6F82-D07D6363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5498" y="2922591"/>
            <a:ext cx="4844582" cy="311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A06E2E-D6C9-4700-4B63-AC773DCFC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21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5A0C51-91D1-C3B6-5D4F-7F675C1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/>
          <a:p>
            <a:r>
              <a:rPr lang="de-DE" noProof="0" err="1">
                <a:cs typeface="Arial"/>
              </a:rPr>
              <a:t>ProduktÜbersicht</a:t>
            </a:r>
            <a:endParaRPr lang="de-DE" noProof="0">
              <a:cs typeface="Arial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3265E49-F21C-982A-222D-95C6E7704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6E183-FDEB-0DA4-E101-3F5866A4E8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C2FB32D-6705-427F-A20E-15A7EEC88A7F}" type="datetime1">
              <a:rPr lang="de-DE" smtClean="0"/>
              <a:t>18.05.2023</a:t>
            </a:fld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DB5283-06D8-0B1F-6CD8-5741F2F7A3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20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2D73-82C4-F7ED-AE24-2508C74C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845" y="1080294"/>
            <a:ext cx="10503877" cy="533353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noProof="0" dirty="0"/>
              <a:t>Anforderungen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7361-DC35-48AC-1A4F-6F0773BDC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46" y="2438400"/>
            <a:ext cx="5158154" cy="3657600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800" noProof="0"/>
              <a:t>Suche nach Asset oder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/>
              <a:t>Navigation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 err="1"/>
              <a:t>Nameplate</a:t>
            </a:r>
            <a:r>
              <a:rPr lang="de-DE" sz="1800" noProof="0"/>
              <a:t> und </a:t>
            </a:r>
            <a:r>
              <a:rPr lang="de-DE" sz="1800"/>
              <a:t>QR-Code</a:t>
            </a:r>
            <a:r>
              <a:rPr lang="de-DE" sz="1800" noProof="0"/>
              <a:t> Generator</a:t>
            </a:r>
            <a:endParaRPr lang="de-DE" sz="1800" noProof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/>
              <a:t>Download </a:t>
            </a:r>
            <a:r>
              <a:rPr lang="de-DE" sz="1800"/>
              <a:t>Menü für SVG-</a:t>
            </a:r>
            <a:r>
              <a:rPr lang="de-DE" sz="1800" noProof="0"/>
              <a:t> and </a:t>
            </a:r>
            <a:r>
              <a:rPr lang="de-DE" sz="1800"/>
              <a:t>PNG-Format</a:t>
            </a:r>
            <a:endParaRPr lang="de-DE" sz="1800" noProof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800">
                <a:cs typeface="Arial"/>
              </a:rPr>
              <a:t>Error Message</a:t>
            </a:r>
            <a:endParaRPr lang="de-DE" sz="1800" noProof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800">
                <a:cs typeface="Arial"/>
              </a:rPr>
              <a:t>Laden einer Website unter sieben Sekunden</a:t>
            </a:r>
          </a:p>
          <a:p>
            <a:endParaRPr lang="de-DE">
              <a:cs typeface="Arial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0366467-78B2-FADD-AE5A-60EBEDCC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921" y="1080294"/>
            <a:ext cx="3393495" cy="4990434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3145-D891-45CD-D5D9-BBEFD8C340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CE7CAF80-18D9-4DB9-8F36-CC126E1BFE1E}" type="datetime1">
              <a:rPr lang="de-DE" smtClean="0"/>
              <a:pPr>
                <a:spcAft>
                  <a:spcPts val="600"/>
                </a:spcAft>
                <a:defRPr/>
              </a:pPr>
              <a:t>18.05.2023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DB5F-D8C0-09D6-0478-CDAC18B3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3" y="6297613"/>
            <a:ext cx="1125415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>
                <a:spcAft>
                  <a:spcPts val="600"/>
                </a:spcAft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582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1ED9-342B-63EA-6152-6E9955EF3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845" y="1080294"/>
            <a:ext cx="10503877" cy="533353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noProof="0"/>
              <a:t>Home Page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75D29FB-0E29-A119-53C4-68C88AE15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989" y="1617975"/>
            <a:ext cx="8809662" cy="4574368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AD989-A58A-8206-1426-84BFF46A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B1FA66E-00EA-4204-8E89-25FED2A62DA2}" type="datetime1">
              <a:rPr lang="de-DE" smtClean="0"/>
              <a:pPr>
                <a:spcAft>
                  <a:spcPts val="600"/>
                </a:spcAft>
                <a:defRPr/>
              </a:pPr>
              <a:t>18.05.2023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83E43-75DD-2FB9-1A91-4E2E19874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3" y="6297613"/>
            <a:ext cx="1125415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/>
              <a:t>Seite </a:t>
            </a:r>
            <a:fld id="{9790DF0C-26B5-4709-84C7-3DE6E5CDD058}" type="slidenum">
              <a:rPr lang="de-DE" altLang="de-DE"/>
              <a:pPr>
                <a:spcAft>
                  <a:spcPts val="600"/>
                </a:spcAft>
              </a:pPr>
              <a:t>8</a:t>
            </a:fld>
            <a:endParaRPr lang="de-DE" altLang="de-DE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6701D58E-C2C8-F665-65DD-D4B5FF580F75}"/>
              </a:ext>
            </a:extLst>
          </p:cNvPr>
          <p:cNvSpPr/>
          <p:nvPr/>
        </p:nvSpPr>
        <p:spPr bwMode="auto">
          <a:xfrm>
            <a:off x="1740341" y="3578087"/>
            <a:ext cx="2305573" cy="176082"/>
          </a:xfrm>
          <a:prstGeom prst="rightArrow">
            <a:avLst>
              <a:gd name="adj1" fmla="val 50000"/>
              <a:gd name="adj2" fmla="val 114582"/>
            </a:avLst>
          </a:prstGeom>
          <a:solidFill>
            <a:srgbClr val="E2001A"/>
          </a:solidFill>
          <a:ln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3282FE-49C1-610D-B3BF-69DC9F40979B}"/>
              </a:ext>
            </a:extLst>
          </p:cNvPr>
          <p:cNvSpPr/>
          <p:nvPr/>
        </p:nvSpPr>
        <p:spPr bwMode="auto">
          <a:xfrm>
            <a:off x="4093265" y="3349487"/>
            <a:ext cx="4005470" cy="576470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1268E53-D04E-A222-9B99-3F8E86BD7278}"/>
              </a:ext>
            </a:extLst>
          </p:cNvPr>
          <p:cNvSpPr txBox="1"/>
          <p:nvPr/>
        </p:nvSpPr>
        <p:spPr>
          <a:xfrm>
            <a:off x="1689349" y="3244334"/>
            <a:ext cx="21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err="1">
                <a:solidFill>
                  <a:srgbClr val="5C6971"/>
                </a:solidFill>
                <a:effectLst/>
                <a:latin typeface="+mj-lt"/>
              </a:rPr>
              <a:t>Suche</a:t>
            </a:r>
            <a:r>
              <a:rPr lang="en-US" b="0" i="0">
                <a:solidFill>
                  <a:srgbClr val="5C6971"/>
                </a:solidFill>
                <a:effectLst/>
                <a:latin typeface="+mj-lt"/>
              </a:rPr>
              <a:t> für Server</a:t>
            </a:r>
            <a:r>
              <a:rPr lang="de-DE">
                <a:solidFill>
                  <a:srgbClr val="5C6971"/>
                </a:solidFill>
                <a:latin typeface="+mj-lt"/>
              </a:rPr>
              <a:t>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D5BC9C4-9CCD-3568-CD9E-F03428FF6CD2}"/>
              </a:ext>
            </a:extLst>
          </p:cNvPr>
          <p:cNvSpPr/>
          <p:nvPr/>
        </p:nvSpPr>
        <p:spPr bwMode="auto">
          <a:xfrm>
            <a:off x="9442174" y="1969631"/>
            <a:ext cx="1056837" cy="982291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944F1F9-BB30-9C07-6BF8-E81380D60AC7}"/>
              </a:ext>
            </a:extLst>
          </p:cNvPr>
          <p:cNvSpPr txBox="1"/>
          <p:nvPr/>
        </p:nvSpPr>
        <p:spPr>
          <a:xfrm>
            <a:off x="9313947" y="2980155"/>
            <a:ext cx="165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5C6971"/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420645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68484-CAFF-2726-0C9F-75BC5475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Home Page – Vorgeschlagene Server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1761251-1FC3-4720-180D-D225EAC63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851" y="1801813"/>
            <a:ext cx="8127624" cy="429418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040973-11CD-C3D1-8C27-9BF01E56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18.05.2023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201C24-8E48-39C4-0EB1-A168F365DE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04974456"/>
      </p:ext>
    </p:extLst>
  </p:cSld>
  <p:clrMapOvr>
    <a:masterClrMapping/>
  </p:clrMapOvr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0BC5D7F28A59144B0F9EAB0BC3F9A8D" ma:contentTypeVersion="9" ma:contentTypeDescription="Ein neues Dokument erstellen." ma:contentTypeScope="" ma:versionID="d61f42eab9a49463c944b0baa3ac46ac">
  <xsd:schema xmlns:xsd="http://www.w3.org/2001/XMLSchema" xmlns:xs="http://www.w3.org/2001/XMLSchema" xmlns:p="http://schemas.microsoft.com/office/2006/metadata/properties" xmlns:ns3="5c41234c-bf55-4ac6-b914-3e3e83017e4a" xmlns:ns4="416394de-ef24-4dc1-9c00-4e8c5871f4c6" targetNamespace="http://schemas.microsoft.com/office/2006/metadata/properties" ma:root="true" ma:fieldsID="2f975b288f50468dfb45ccf6fe5675a1" ns3:_="" ns4:_="">
    <xsd:import namespace="5c41234c-bf55-4ac6-b914-3e3e83017e4a"/>
    <xsd:import namespace="416394de-ef24-4dc1-9c00-4e8c5871f4c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41234c-bf55-4ac6-b914-3e3e83017e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6394de-ef24-4dc1-9c00-4e8c5871f4c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A2B7BD-CFD6-41CE-B6FA-71F92F4158FD}">
  <ds:schemaRefs>
    <ds:schemaRef ds:uri="http://www.w3.org/XML/1998/namespace"/>
    <ds:schemaRef ds:uri="http://schemas.microsoft.com/office/infopath/2007/PartnerControls"/>
    <ds:schemaRef ds:uri="416394de-ef24-4dc1-9c00-4e8c5871f4c6"/>
    <ds:schemaRef ds:uri="5c41234c-bf55-4ac6-b914-3e3e83017e4a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4534DA9-3D2D-4D43-B74C-BB65569A49C4}">
  <ds:schemaRefs>
    <ds:schemaRef ds:uri="416394de-ef24-4dc1-9c00-4e8c5871f4c6"/>
    <ds:schemaRef ds:uri="5c41234c-bf55-4ac6-b914-3e3e83017e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EC53D9D-3FA1-414E-9A80-F612B194B6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805</Words>
  <Application>Microsoft Office PowerPoint</Application>
  <PresentationFormat>Breitbild</PresentationFormat>
  <Paragraphs>290</Paragraphs>
  <Slides>36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Calibri</vt:lpstr>
      <vt:lpstr>CorpoS</vt:lpstr>
      <vt:lpstr>Courier New</vt:lpstr>
      <vt:lpstr>Wingdings</vt:lpstr>
      <vt:lpstr>Leere Präsentation</vt:lpstr>
      <vt:lpstr>Team 2 - AAS Digital Nameplate</vt:lpstr>
      <vt:lpstr>PowerPoint-Präsentation</vt:lpstr>
      <vt:lpstr>Agenda</vt:lpstr>
      <vt:lpstr>Projektkontext</vt:lpstr>
      <vt:lpstr>Projektziel</vt:lpstr>
      <vt:lpstr>ProduktÜbersicht</vt:lpstr>
      <vt:lpstr>Anforderungen</vt:lpstr>
      <vt:lpstr>Home Page</vt:lpstr>
      <vt:lpstr>Home Page – Vorgeschlagene Server</vt:lpstr>
      <vt:lpstr>Übersicht Assets</vt:lpstr>
      <vt:lpstr>Asset Details - Nameplate</vt:lpstr>
      <vt:lpstr>Asset Details – Weitere Informationen</vt:lpstr>
      <vt:lpstr>SystemArchitektur</vt:lpstr>
      <vt:lpstr>System Architektur - Systemverteilung</vt:lpstr>
      <vt:lpstr>Module</vt:lpstr>
      <vt:lpstr>MOD01 – Web Interface</vt:lpstr>
      <vt:lpstr>MOD02 – Data Acquisition</vt:lpstr>
      <vt:lpstr>MOD03 – Nameplate Generation</vt:lpstr>
      <vt:lpstr>Testen</vt:lpstr>
      <vt:lpstr>Testentwurfsverfahren</vt:lpstr>
      <vt:lpstr>Requirements Traceability Matrix</vt:lpstr>
      <vt:lpstr>Inzident Management</vt:lpstr>
      <vt:lpstr>Test Umgebung</vt:lpstr>
      <vt:lpstr>Testbericht</vt:lpstr>
      <vt:lpstr>Live Demo</vt:lpstr>
      <vt:lpstr>Demo</vt:lpstr>
      <vt:lpstr>Demo</vt:lpstr>
      <vt:lpstr>Demo</vt:lpstr>
      <vt:lpstr>Demo</vt:lpstr>
      <vt:lpstr>Demo</vt:lpstr>
      <vt:lpstr>Fazit und Ausblick</vt:lpstr>
      <vt:lpstr>Projekt Statistiken</vt:lpstr>
      <vt:lpstr>Lessons learned</vt:lpstr>
      <vt:lpstr>Ausblick</vt:lpstr>
      <vt:lpstr>Verwendete Referenzen</vt:lpstr>
      <vt:lpstr>Fragen und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TINF21C_Team2_Praesentation_S3</dc:title>
  <dc:creator>Kuge Mika (inf21059)</dc:creator>
  <cp:lastModifiedBy>Ahlemeyer Janin (inf21006)</cp:lastModifiedBy>
  <cp:revision>7</cp:revision>
  <dcterms:created xsi:type="dcterms:W3CDTF">2022-10-23T13:03:41Z</dcterms:created>
  <dcterms:modified xsi:type="dcterms:W3CDTF">2023-05-18T18:37:27Z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0x01010020BC5D7F28A59144B0F9EAB0BC3F9A8D</vt:lpwstr>
  </property>
  <property fmtid="{D5CDD505-2E9C-101B-9397-08002B2CF9AE}" pid="3" name="MSIP_Label_924dbb1d-991d-4bbd-aad5-33bac1d8ffaf_Enabled">
    <vt:lpwstr>true</vt:lpwstr>
  </property>
  <property fmtid="{D5CDD505-2E9C-101B-9397-08002B2CF9AE}" pid="4" name="MSIP_Label_924dbb1d-991d-4bbd-aad5-33bac1d8ffaf_SetDate">
    <vt:lpwstr>2023-05-18T18:37:26Z</vt:lpwstr>
  </property>
  <property fmtid="{D5CDD505-2E9C-101B-9397-08002B2CF9AE}" pid="5" name="MSIP_Label_924dbb1d-991d-4bbd-aad5-33bac1d8ffaf_Method">
    <vt:lpwstr>Standard</vt:lpwstr>
  </property>
  <property fmtid="{D5CDD505-2E9C-101B-9397-08002B2CF9AE}" pid="6" name="MSIP_Label_924dbb1d-991d-4bbd-aad5-33bac1d8ffaf_Name">
    <vt:lpwstr>924dbb1d-991d-4bbd-aad5-33bac1d8ffaf</vt:lpwstr>
  </property>
  <property fmtid="{D5CDD505-2E9C-101B-9397-08002B2CF9AE}" pid="7" name="MSIP_Label_924dbb1d-991d-4bbd-aad5-33bac1d8ffaf_SiteId">
    <vt:lpwstr>9652d7c2-1ccf-4940-8151-4a92bd474ed0</vt:lpwstr>
  </property>
  <property fmtid="{D5CDD505-2E9C-101B-9397-08002B2CF9AE}" pid="8" name="MSIP_Label_924dbb1d-991d-4bbd-aad5-33bac1d8ffaf_ActionId">
    <vt:lpwstr>b56a11e4-c0d4-44a1-b757-9c4798e06b3b</vt:lpwstr>
  </property>
  <property fmtid="{D5CDD505-2E9C-101B-9397-08002B2CF9AE}" pid="9" name="MSIP_Label_924dbb1d-991d-4bbd-aad5-33bac1d8ffaf_ContentBits">
    <vt:lpwstr>1</vt:lpwstr>
  </property>
</Properties>
</file>